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8" r:id="rId3"/>
    <p:sldId id="300" r:id="rId4"/>
    <p:sldId id="262" r:id="rId5"/>
    <p:sldId id="306" r:id="rId6"/>
    <p:sldId id="308" r:id="rId7"/>
    <p:sldId id="307" r:id="rId8"/>
    <p:sldId id="282" r:id="rId9"/>
    <p:sldId id="305" r:id="rId10"/>
    <p:sldId id="298" r:id="rId11"/>
    <p:sldId id="294" r:id="rId12"/>
    <p:sldId id="299"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aai 25" id="{456175BA-F27F-450E-8253-92D23FC3F6A6}">
          <p14:sldIdLst>
            <p14:sldId id="256"/>
          </p14:sldIdLst>
        </p14:section>
        <p14:section name="introduction" id="{475A864E-6FEE-4DB2-B2E7-70EDAD5283BC}">
          <p14:sldIdLst>
            <p14:sldId id="288"/>
            <p14:sldId id="300"/>
          </p14:sldIdLst>
        </p14:section>
        <p14:section name="method" id="{79930610-B74B-49FA-9FAE-9AC840BCAE2F}">
          <p14:sldIdLst>
            <p14:sldId id="262"/>
            <p14:sldId id="306"/>
            <p14:sldId id="308"/>
            <p14:sldId id="307"/>
          </p14:sldIdLst>
        </p14:section>
        <p14:section name="experiments" id="{8079C89A-4B4E-40E8-A505-687975200F9B}">
          <p14:sldIdLst>
            <p14:sldId id="282"/>
            <p14:sldId id="305"/>
            <p14:sldId id="298"/>
            <p14:sldId id="294"/>
          </p14:sldIdLst>
        </p14:section>
        <p14:section name="conclusion" id="{DFB77E1C-3DCC-494D-BE3A-235720A77692}">
          <p14:sldIdLst>
            <p14:sldId id="299"/>
          </p14:sldIdLst>
        </p14:section>
      </p14:sectionLst>
    </p:ext>
    <p:ext uri="{EFAFB233-063F-42B5-8137-9DF3F51BA10A}">
      <p15:sldGuideLst xmlns:p15="http://schemas.microsoft.com/office/powerpoint/2012/main">
        <p15:guide id="1" pos="304" userDrawn="1">
          <p15:clr>
            <a:srgbClr val="A4A3A4"/>
          </p15:clr>
        </p15:guide>
        <p15:guide id="2" pos="7368" userDrawn="1">
          <p15:clr>
            <a:srgbClr val="A4A3A4"/>
          </p15:clr>
        </p15:guide>
        <p15:guide id="3" orient="horz" pos="472" userDrawn="1">
          <p15:clr>
            <a:srgbClr val="A4A3A4"/>
          </p15:clr>
        </p15:guide>
        <p15:guide id="4" orient="horz" pos="41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59F"/>
    <a:srgbClr val="D4E7F4"/>
    <a:srgbClr val="E7F6FF"/>
    <a:srgbClr val="E6EBEE"/>
    <a:srgbClr val="004098"/>
    <a:srgbClr val="9BC6FF"/>
    <a:srgbClr val="2564E8"/>
    <a:srgbClr val="5DA0FF"/>
    <a:srgbClr val="004FB8"/>
    <a:srgbClr val="F08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62" autoAdjust="0"/>
    <p:restoredTop sz="75238" autoAdjust="0"/>
  </p:normalViewPr>
  <p:slideViewPr>
    <p:cSldViewPr snapToGrid="0" showGuides="1">
      <p:cViewPr varScale="1">
        <p:scale>
          <a:sx n="59" d="100"/>
          <a:sy n="59" d="100"/>
        </p:scale>
        <p:origin x="522" y="-6"/>
      </p:cViewPr>
      <p:guideLst>
        <p:guide pos="304"/>
        <p:guide pos="7368"/>
        <p:guide orient="horz" pos="472"/>
        <p:guide orient="horz" pos="41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F7382-B1F7-4D68-995D-F8373CE65DC0}" type="datetimeFigureOut">
              <a:rPr lang="zh-CN" altLang="en-US" smtClean="0"/>
              <a:t>2025/6/21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86D82-40B8-4175-AE33-CCD3B53A526C}" type="slidenum">
              <a:rPr lang="zh-CN" altLang="en-US" smtClean="0"/>
              <a:t>‹#›</a:t>
            </a:fld>
            <a:endParaRPr lang="zh-CN" altLang="en-US"/>
          </a:p>
        </p:txBody>
      </p:sp>
    </p:spTree>
    <p:extLst>
      <p:ext uri="{BB962C8B-B14F-4D97-AF65-F5344CB8AC3E}">
        <p14:creationId xmlns:p14="http://schemas.microsoft.com/office/powerpoint/2010/main" val="290637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Hi everyone, my name is Cao Zouying from Shanghai Jiao Tong University, China. Today</a:t>
            </a:r>
            <a:r>
              <a:rPr lang="en-US" altLang="zh-CN" sz="1200" kern="0" dirty="0">
                <a:effectLst/>
                <a:latin typeface="Times New Roman" panose="02020603050405020304" pitchFamily="18" charset="0"/>
                <a:ea typeface="等线" panose="02010600030101010101" pitchFamily="2" charset="-122"/>
                <a:cs typeface="Times New Roman" panose="02020603050405020304" pitchFamily="18" charset="0"/>
              </a:rPr>
              <a:t>, I will introduce our paper titled </a:t>
            </a:r>
            <a:r>
              <a:rPr lang="en-US" altLang="zh-CN" sz="1200" b="1" dirty="0">
                <a:latin typeface="Times New Roman" panose="02020603050405020304" pitchFamily="18" charset="0"/>
                <a:cs typeface="Times New Roman" panose="02020603050405020304" pitchFamily="18" charset="0"/>
              </a:rPr>
              <a:t>PGPO</a:t>
            </a:r>
            <a:r>
              <a:rPr lang="en-US" altLang="zh-CN" sz="1200" b="1" dirty="0">
                <a:latin typeface="Times New Roman" panose="02020603050405020304" pitchFamily="18" charset="0"/>
                <a:ea typeface="宋体" panose="02010600030101010101" pitchFamily="2" charset="-122"/>
                <a:cs typeface="Times New Roman" panose="02020603050405020304" pitchFamily="18" charset="0"/>
              </a:rPr>
              <a:t>: Enhancing Agent Reasoning via Pseudocode-style Planning Guided Preference Optimization</a:t>
            </a:r>
            <a:r>
              <a:rPr lang="en-US" altLang="zh-CN" sz="1200" b="1" dirty="0">
                <a:latin typeface="Times New Roman" panose="02020603050405020304" pitchFamily="18" charset="0"/>
                <a:cs typeface="Times New Roman" panose="02020603050405020304" pitchFamily="18" charset="0"/>
              </a:rPr>
              <a:t>.</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a:t>
            </a:fld>
            <a:endParaRPr lang="zh-CN" altLang="en-US"/>
          </a:p>
        </p:txBody>
      </p:sp>
    </p:spTree>
    <p:extLst>
      <p:ext uri="{BB962C8B-B14F-4D97-AF65-F5344CB8AC3E}">
        <p14:creationId xmlns:p14="http://schemas.microsoft.com/office/powerpoint/2010/main" val="921104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B0795-6B4C-8FC8-45A1-8408E71FA3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086D265-E071-DC21-4338-A3C77F212BD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1586A4E-AFE2-022E-B9DA-04ACF0634E7F}"/>
              </a:ext>
            </a:extLst>
          </p:cNvPr>
          <p:cNvSpPr>
            <a:spLocks noGrp="1"/>
          </p:cNvSpPr>
          <p:nvPr>
            <p:ph type="body" idx="1"/>
          </p:nvPr>
        </p:nvSpPr>
        <p:spPr/>
        <p:txBody>
          <a:bodyPr/>
          <a:lstStyle/>
          <a:p>
            <a:r>
              <a:rPr lang="en-US" altLang="zh-CN" sz="1800" b="0" i="0" dirty="0">
                <a:solidFill>
                  <a:srgbClr val="000000"/>
                </a:solidFill>
                <a:effectLst/>
                <a:latin typeface="NimbusRomNo9L-Regu"/>
              </a:rPr>
              <a:t>We also explore how the performance of PGPO changes when </a:t>
            </a:r>
            <a:r>
              <a:rPr lang="fr-FR" altLang="zh-CN" sz="1200" b="0" i="0" kern="1200" dirty="0">
                <a:solidFill>
                  <a:schemeClr val="tx1"/>
                </a:solidFill>
                <a:effectLst/>
                <a:latin typeface="+mn-lt"/>
                <a:ea typeface="+mn-ea"/>
                <a:cs typeface="+mn-cs"/>
              </a:rPr>
              <a:t>removing certain key components</a:t>
            </a:r>
            <a:r>
              <a:rPr lang="en-US" altLang="zh-CN" sz="1800" b="0" i="0" dirty="0">
                <a:solidFill>
                  <a:srgbClr val="000000"/>
                </a:solidFill>
                <a:effectLst/>
                <a:latin typeface="NimbusRomNo9L-Regu"/>
              </a:rPr>
              <a:t>. The experimental results show that </a:t>
            </a:r>
            <a:r>
              <a:rPr lang="en-US" altLang="zh-CN" sz="1200" b="0" i="0" kern="1200" dirty="0">
                <a:solidFill>
                  <a:schemeClr val="tx1"/>
                </a:solidFill>
                <a:effectLst/>
                <a:latin typeface="+mn-lt"/>
                <a:ea typeface="+mn-ea"/>
                <a:cs typeface="+mn-cs"/>
              </a:rPr>
              <a:t>the most significant performance drop comes from the removal of SFT loss</a:t>
            </a:r>
            <a:r>
              <a:rPr lang="en-US" altLang="zh-CN" sz="1800" b="0" i="0" dirty="0">
                <a:solidFill>
                  <a:srgbClr val="000000"/>
                </a:solidFill>
                <a:effectLst/>
                <a:latin typeface="NimbusRomNo9L-Regu"/>
              </a:rPr>
              <a:t>. </a:t>
            </a:r>
          </a:p>
          <a:p>
            <a:endParaRPr lang="en-US" altLang="zh-CN" sz="1800" b="0" i="0" dirty="0">
              <a:solidFill>
                <a:srgbClr val="000000"/>
              </a:solidFill>
              <a:effectLst/>
              <a:latin typeface="NimbusRomNo9L-Regu"/>
            </a:endParaRPr>
          </a:p>
          <a:p>
            <a:r>
              <a:rPr lang="en-US" altLang="zh-CN" sz="1800" b="0" i="0" dirty="0">
                <a:solidFill>
                  <a:srgbClr val="000000"/>
                </a:solidFill>
                <a:effectLst/>
                <a:latin typeface="NimbusRomNo9L-Regu"/>
              </a:rPr>
              <a:t>By </a:t>
            </a:r>
            <a:r>
              <a:rPr lang="en-US" altLang="zh-CN" sz="1200" b="0" i="0" kern="1200" dirty="0">
                <a:solidFill>
                  <a:schemeClr val="tx1"/>
                </a:solidFill>
                <a:effectLst/>
                <a:latin typeface="+mn-lt"/>
                <a:ea typeface="+mn-ea"/>
                <a:cs typeface="+mn-cs"/>
              </a:rPr>
              <a:t>replacing P-code Plans with NL plans in training data and then employing PGPO, we also validate that even with subsequent iterative preference optimization, the performance upper bound brought by P-code Plans is still superior to that of NL plans. </a:t>
            </a:r>
            <a:endParaRPr lang="en-US" altLang="zh-CN" dirty="0"/>
          </a:p>
          <a:p>
            <a:r>
              <a:rPr lang="en-US" altLang="zh-CN" sz="1200" b="0" i="0" kern="1200" dirty="0">
                <a:solidFill>
                  <a:schemeClr val="tx1"/>
                </a:solidFill>
                <a:effectLst/>
                <a:latin typeface="+mn-lt"/>
                <a:ea typeface="+mn-ea"/>
                <a:cs typeface="+mn-cs"/>
              </a:rPr>
              <a:t>Additionally, the </a:t>
            </a:r>
            <a:r>
              <a:rPr lang="fr-FR" altLang="zh-CN" sz="1200" b="0" i="0" kern="1200" dirty="0">
                <a:solidFill>
                  <a:schemeClr val="tx1"/>
                </a:solidFill>
                <a:effectLst/>
                <a:latin typeface="+mn-lt"/>
                <a:ea typeface="+mn-ea"/>
                <a:cs typeface="+mn-cs"/>
              </a:rPr>
              <a:t>necessity</a:t>
            </a:r>
            <a:r>
              <a:rPr lang="en-US" altLang="zh-CN" sz="1200" b="0" i="0" kern="1200" dirty="0">
                <a:solidFill>
                  <a:schemeClr val="tx1"/>
                </a:solidFill>
                <a:effectLst/>
                <a:latin typeface="+mn-lt"/>
                <a:ea typeface="+mn-ea"/>
                <a:cs typeface="+mn-cs"/>
              </a:rPr>
              <a:t> of using plan-following reward in preference optimization is also demonstrated. </a:t>
            </a:r>
          </a:p>
          <a:p>
            <a:br>
              <a:rPr lang="en-US" altLang="zh-CN" dirty="0"/>
            </a:br>
            <a:r>
              <a:rPr lang="en-US" altLang="zh-CN" sz="1800" b="0" i="0" dirty="0">
                <a:solidFill>
                  <a:srgbClr val="000000"/>
                </a:solidFill>
                <a:effectLst/>
                <a:latin typeface="NimbusRomNo9L-Regu"/>
              </a:rPr>
              <a:t>Moreover, we observe w</a:t>
            </a:r>
            <a:r>
              <a:rPr lang="en-US" altLang="zh-CN" sz="1200" b="0" i="0" kern="1200" dirty="0">
                <a:solidFill>
                  <a:schemeClr val="tx1"/>
                </a:solidFill>
                <a:effectLst/>
                <a:latin typeface="+mn-lt"/>
                <a:ea typeface="+mn-ea"/>
                <a:cs typeface="+mn-cs"/>
              </a:rPr>
              <a:t>ith optimization iterations increase, all methods first exhibit performance improvements and then become worse due to excessive iterations. Among them, PGPO consistently achieves the high</a:t>
            </a:r>
            <a:r>
              <a:rPr lang="fr-FR" altLang="zh-CN" sz="1200" b="0" i="0" kern="1200" dirty="0">
                <a:solidFill>
                  <a:schemeClr val="tx1"/>
                </a:solidFill>
                <a:effectLst/>
                <a:latin typeface="+mn-lt"/>
                <a:ea typeface="+mn-ea"/>
                <a:cs typeface="+mn-cs"/>
              </a:rPr>
              <a:t>est peak performance. </a:t>
            </a:r>
            <a:br>
              <a:rPr lang="fr-FR" altLang="zh-CN" dirty="0"/>
            </a:br>
            <a:endParaRPr lang="fr-FR" altLang="zh-CN" dirty="0"/>
          </a:p>
          <a:p>
            <a:r>
              <a:rPr lang="en-US" altLang="zh-CN" sz="1200" b="0" i="0" kern="1200" dirty="0">
                <a:solidFill>
                  <a:schemeClr val="tx1"/>
                </a:solidFill>
                <a:effectLst/>
                <a:latin typeface="+mn-lt"/>
                <a:ea typeface="+mn-ea"/>
                <a:cs typeface="+mn-cs"/>
              </a:rPr>
              <a:t>Despite different base models, the peak performance of PGPO can be achieved within 4 iterations. However, the performance variation trend across them quite differs, which reflects the distinct extent of each model grasping the meta-knowledge inherent in P-code Plans. </a:t>
            </a:r>
            <a:br>
              <a:rPr lang="en-US" altLang="zh-CN" dirty="0"/>
            </a:br>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769D03F0-3057-D282-7500-567B4DC57DAB}"/>
              </a:ext>
            </a:extLst>
          </p:cNvPr>
          <p:cNvSpPr>
            <a:spLocks noGrp="1"/>
          </p:cNvSpPr>
          <p:nvPr>
            <p:ph type="sldNum" sz="quarter" idx="5"/>
          </p:nvPr>
        </p:nvSpPr>
        <p:spPr/>
        <p:txBody>
          <a:bodyPr/>
          <a:lstStyle/>
          <a:p>
            <a:fld id="{8F886D82-40B8-4175-AE33-CCD3B53A526C}" type="slidenum">
              <a:rPr lang="zh-CN" altLang="en-US" smtClean="0"/>
              <a:t>10</a:t>
            </a:fld>
            <a:endParaRPr lang="zh-CN" altLang="en-US"/>
          </a:p>
        </p:txBody>
      </p:sp>
    </p:spTree>
    <p:extLst>
      <p:ext uri="{BB962C8B-B14F-4D97-AF65-F5344CB8AC3E}">
        <p14:creationId xmlns:p14="http://schemas.microsoft.com/office/powerpoint/2010/main" val="4003326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5832-65B2-B531-9759-BE0B4030896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E4318D7-B11C-B7E4-569E-9F07F03A68B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AFD5949-BFA7-4AEB-7D07-CFBF4FD25DE7}"/>
              </a:ext>
            </a:extLst>
          </p:cNvPr>
          <p:cNvSpPr>
            <a:spLocks noGrp="1"/>
          </p:cNvSpPr>
          <p:nvPr>
            <p:ph type="body" idx="1"/>
          </p:nvPr>
        </p:nvSpPr>
        <p:spPr/>
        <p:txBody>
          <a:bodyPr/>
          <a:lstStyle/>
          <a:p>
            <a:r>
              <a:rPr lang="en-US" altLang="zh-CN" sz="1800" b="0" i="0" dirty="0">
                <a:solidFill>
                  <a:srgbClr val="000000"/>
                </a:solidFill>
                <a:effectLst/>
                <a:latin typeface="NimbusRomNo9L-Regu"/>
              </a:rPr>
              <a:t>Table 5 presents </a:t>
            </a:r>
            <a:r>
              <a:rPr lang="en-US" altLang="zh-CN" sz="1800" i="0" dirty="0">
                <a:latin typeface="Times New Roman" panose="02020603050405020304" pitchFamily="18" charset="0"/>
                <a:cs typeface="Times New Roman" panose="02020603050405020304" pitchFamily="18" charset="0"/>
              </a:rPr>
              <a:t>the proportion of trajectories</a:t>
            </a:r>
            <a:r>
              <a:rPr lang="en-US" altLang="zh-CN" sz="1800" dirty="0">
                <a:latin typeface="Times New Roman" panose="02020603050405020304" pitchFamily="18" charset="0"/>
                <a:ea typeface="微软雅黑"/>
                <a:cs typeface="Times New Roman" panose="02020603050405020304" pitchFamily="18" charset="0"/>
              </a:rPr>
              <a:t> </a:t>
            </a:r>
            <a:r>
              <a:rPr lang="en-US" altLang="zh-CN" sz="1800" i="0" dirty="0">
                <a:latin typeface="Times New Roman" panose="02020603050405020304" pitchFamily="18" charset="0"/>
                <a:cs typeface="Times New Roman" panose="02020603050405020304" pitchFamily="18" charset="0"/>
              </a:rPr>
              <a:t>containing invalid actions for each method on Llama-2-7B</a:t>
            </a:r>
            <a:r>
              <a:rPr lang="en-US" altLang="zh-CN" sz="1800" b="0" i="0" dirty="0">
                <a:solidFill>
                  <a:srgbClr val="000000"/>
                </a:solidFill>
                <a:effectLst/>
                <a:latin typeface="NimbusRomNo9L-Regu"/>
              </a:rPr>
              <a:t>. </a:t>
            </a:r>
          </a:p>
          <a:p>
            <a:br>
              <a:rPr lang="en-US" altLang="zh-CN" dirty="0"/>
            </a:br>
            <a:r>
              <a:rPr lang="en-US" altLang="zh-CN" sz="1800" b="0" i="0" dirty="0">
                <a:solidFill>
                  <a:srgbClr val="000000"/>
                </a:solidFill>
                <a:effectLst/>
                <a:latin typeface="NimbusRomNo9L-Regu"/>
              </a:rPr>
              <a:t>Table 6 </a:t>
            </a:r>
            <a:r>
              <a:rPr lang="en-US" altLang="zh-CN" sz="1800" i="0" dirty="0">
                <a:latin typeface="Times New Roman" panose="02020603050405020304" pitchFamily="18" charset="0"/>
                <a:cs typeface="Times New Roman" panose="02020603050405020304" pitchFamily="18" charset="0"/>
              </a:rPr>
              <a:t>shows that PGPO achieves the highest success rate, indicating guidance from P-code Plans indeed reduces the agent’s action omissions</a:t>
            </a:r>
            <a:r>
              <a:rPr lang="en-US" altLang="zh-CN" sz="1800" b="0" i="0" dirty="0">
                <a:solidFill>
                  <a:srgbClr val="000000"/>
                </a:solidFill>
                <a:effectLst/>
                <a:latin typeface="NimbusRomNo9L-Regu"/>
              </a:rPr>
              <a:t>. </a:t>
            </a:r>
          </a:p>
          <a:p>
            <a:endParaRPr lang="en-US" altLang="zh-CN" sz="1800" b="0" i="0" dirty="0">
              <a:solidFill>
                <a:srgbClr val="000000"/>
              </a:solidFill>
              <a:effectLst/>
              <a:latin typeface="NimbusRomNo9L-Regu"/>
            </a:endParaRPr>
          </a:p>
          <a:p>
            <a:r>
              <a:rPr lang="en-US" altLang="zh-CN" sz="1800" b="0" i="0" dirty="0">
                <a:solidFill>
                  <a:srgbClr val="000000"/>
                </a:solidFill>
                <a:effectLst/>
                <a:latin typeface="NimbusRomNo9L-Regu"/>
              </a:rPr>
              <a:t>We further evaluate </a:t>
            </a:r>
            <a:r>
              <a:rPr lang="en-US" altLang="zh-CN" sz="1200" b="0" i="0" kern="1200" dirty="0">
                <a:solidFill>
                  <a:schemeClr val="tx1"/>
                </a:solidFill>
                <a:effectLst/>
                <a:latin typeface="+mn-lt"/>
                <a:ea typeface="+mn-ea"/>
                <a:cs typeface="+mn-cs"/>
              </a:rPr>
              <a:t>whether introducing step-wise reward to our PGPO could further facilitate agent reasoning</a:t>
            </a:r>
            <a:r>
              <a:rPr lang="en-US" altLang="zh-CN" sz="1800" b="0" i="0" dirty="0">
                <a:solidFill>
                  <a:srgbClr val="000000"/>
                </a:solidFill>
                <a:effectLst/>
                <a:latin typeface="NimbusRomNo9L-Regu"/>
              </a:rPr>
              <a:t>. </a:t>
            </a:r>
            <a:r>
              <a:rPr lang="fr-FR" altLang="zh-CN" sz="1800" b="0" i="0" dirty="0">
                <a:solidFill>
                  <a:srgbClr val="000000"/>
                </a:solidFill>
                <a:effectLst/>
                <a:latin typeface="NimbusRomNo9L-Regu"/>
              </a:rPr>
              <a:t>As illustrated in lower right figure</a:t>
            </a:r>
            <a:r>
              <a:rPr lang="fr-FR" altLang="zh-CN" sz="2800" b="0" i="0" dirty="0">
                <a:solidFill>
                  <a:srgbClr val="000000"/>
                </a:solidFill>
                <a:effectLst/>
                <a:latin typeface="NimbusRomNo9L-Regu"/>
              </a:rPr>
              <a:t>, </a:t>
            </a:r>
            <a:r>
              <a:rPr lang="en-US" altLang="zh-CN" sz="1200" b="0" i="0" kern="1200" dirty="0">
                <a:solidFill>
                  <a:schemeClr val="tx1"/>
                </a:solidFill>
                <a:effectLst/>
                <a:latin typeface="+mn-lt"/>
                <a:ea typeface="+mn-ea"/>
                <a:cs typeface="+mn-cs"/>
              </a:rPr>
              <a:t>step-wise reward negatively impacts the PGPO performance.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We speculate that it is still challenging to accurately determine the contribution of the intermediate step, thus introducing step-wise reward instead plays a negative role in agent reasoning.</a:t>
            </a:r>
            <a:br>
              <a:rPr lang="en-US" altLang="zh-CN" sz="1800" dirty="0"/>
            </a:br>
            <a:endParaRPr lang="zh-CN" altLang="en-US" dirty="0"/>
          </a:p>
        </p:txBody>
      </p:sp>
      <p:sp>
        <p:nvSpPr>
          <p:cNvPr id="4" name="灯片编号占位符 3">
            <a:extLst>
              <a:ext uri="{FF2B5EF4-FFF2-40B4-BE49-F238E27FC236}">
                <a16:creationId xmlns:a16="http://schemas.microsoft.com/office/drawing/2014/main" id="{72AFC8A6-7B67-963E-5D3A-4A53ED462FB6}"/>
              </a:ext>
            </a:extLst>
          </p:cNvPr>
          <p:cNvSpPr>
            <a:spLocks noGrp="1"/>
          </p:cNvSpPr>
          <p:nvPr>
            <p:ph type="sldNum" sz="quarter" idx="5"/>
          </p:nvPr>
        </p:nvSpPr>
        <p:spPr/>
        <p:txBody>
          <a:bodyPr/>
          <a:lstStyle/>
          <a:p>
            <a:fld id="{8F886D82-40B8-4175-AE33-CCD3B53A526C}" type="slidenum">
              <a:rPr lang="zh-CN" altLang="en-US" smtClean="0"/>
              <a:t>11</a:t>
            </a:fld>
            <a:endParaRPr lang="zh-CN" altLang="en-US"/>
          </a:p>
        </p:txBody>
      </p:sp>
    </p:spTree>
    <p:extLst>
      <p:ext uri="{BB962C8B-B14F-4D97-AF65-F5344CB8AC3E}">
        <p14:creationId xmlns:p14="http://schemas.microsoft.com/office/powerpoint/2010/main" val="407363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B796-2537-DCA9-CCC9-D87B94EA392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0904F9-7AEE-AE56-D8D4-57A7D8675FF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03BAC9F-431E-DB7E-ED84-5101188AA881}"/>
              </a:ext>
            </a:extLst>
          </p:cNvPr>
          <p:cNvSpPr>
            <a:spLocks noGrp="1"/>
          </p:cNvSpPr>
          <p:nvPr>
            <p:ph type="body" idx="1"/>
          </p:nvPr>
        </p:nvSpPr>
        <p:spPr/>
        <p:txBody>
          <a:bodyPr/>
          <a:lstStyle/>
          <a:p>
            <a:pPr marL="0" marR="0" algn="l">
              <a:spcBef>
                <a:spcPts val="0"/>
              </a:spcBef>
              <a:spcAft>
                <a:spcPts val="0"/>
              </a:spcAft>
            </a:pPr>
            <a:r>
              <a:rPr lang="en-US" altLang="zh-CN" sz="1200"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That’s all. Thanks for listening.</a:t>
            </a:r>
            <a:endParaRPr lang="en-US" altLang="zh-CN" sz="1200" dirty="0">
              <a:effectLst/>
              <a:latin typeface="Calibri" panose="020F0502020204030204" pitchFamily="34" charset="0"/>
              <a:ea typeface="宋体" panose="02010600030101010101" pitchFamily="2" charset="-122"/>
              <a:cs typeface="Times New Roman" panose="02020603050405020304" pitchFamily="18" charset="0"/>
            </a:endParaRPr>
          </a:p>
          <a:p>
            <a:pPr marL="0" marR="0" algn="l">
              <a:spcBef>
                <a:spcPts val="0"/>
              </a:spcBef>
              <a:spcAft>
                <a:spcPts val="0"/>
              </a:spcAft>
            </a:pPr>
            <a:r>
              <a:rPr lang="en-US" altLang="zh-CN" sz="1200"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It’s my pleasure to share our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Thank you.</a:t>
            </a:r>
            <a:endParaRPr lang="fr-FR" altLang="zh-CN" sz="1200" kern="100" dirty="0">
              <a:effectLst/>
              <a:latin typeface="等线" panose="02010600030101010101" pitchFamily="2" charset="-122"/>
              <a:ea typeface="等线" panose="02010600030101010101" pitchFamily="2" charset="-122"/>
            </a:endParaRPr>
          </a:p>
          <a:p>
            <a:endParaRPr lang="zh-CN" altLang="en-US" dirty="0"/>
          </a:p>
        </p:txBody>
      </p:sp>
      <p:sp>
        <p:nvSpPr>
          <p:cNvPr id="4" name="灯片编号占位符 3">
            <a:extLst>
              <a:ext uri="{FF2B5EF4-FFF2-40B4-BE49-F238E27FC236}">
                <a16:creationId xmlns:a16="http://schemas.microsoft.com/office/drawing/2014/main" id="{EB733E03-49AD-77C3-53EE-0761E947E86D}"/>
              </a:ext>
            </a:extLst>
          </p:cNvPr>
          <p:cNvSpPr>
            <a:spLocks noGrp="1"/>
          </p:cNvSpPr>
          <p:nvPr>
            <p:ph type="sldNum" sz="quarter" idx="5"/>
          </p:nvPr>
        </p:nvSpPr>
        <p:spPr/>
        <p:txBody>
          <a:bodyPr/>
          <a:lstStyle/>
          <a:p>
            <a:fld id="{8F886D82-40B8-4175-AE33-CCD3B53A526C}" type="slidenum">
              <a:rPr lang="zh-CN" altLang="en-US" smtClean="0"/>
              <a:t>12</a:t>
            </a:fld>
            <a:endParaRPr lang="zh-CN" altLang="en-US"/>
          </a:p>
        </p:txBody>
      </p:sp>
    </p:spTree>
    <p:extLst>
      <p:ext uri="{BB962C8B-B14F-4D97-AF65-F5344CB8AC3E}">
        <p14:creationId xmlns:p14="http://schemas.microsoft.com/office/powerpoint/2010/main" val="189163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5E059-7589-9242-2530-8ABF462768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9C786FA-72D3-7425-CD07-AD3BA12E3B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FD12D8C-8865-ED58-8B59-1B5129ABDF30}"/>
              </a:ext>
            </a:extLst>
          </p:cNvPr>
          <p:cNvSpPr>
            <a:spLocks noGrp="1"/>
          </p:cNvSpPr>
          <p:nvPr>
            <p:ph type="body" idx="1"/>
          </p:nvPr>
        </p:nvSpPr>
        <p:spPr/>
        <p:txBody>
          <a:bodyPr/>
          <a:lstStyle/>
          <a:p>
            <a:r>
              <a:rPr lang="en-US" altLang="zh-CN" sz="1800" dirty="0"/>
              <a:t>Recent advances in large language models have promoted the development of LLM agents. </a:t>
            </a:r>
            <a:r>
              <a:rPr lang="fr-FR" altLang="zh-CN" sz="1200" b="0" i="0" kern="1200" dirty="0">
                <a:solidFill>
                  <a:schemeClr val="tx1"/>
                </a:solidFill>
                <a:effectLst/>
                <a:latin typeface="+mn-lt"/>
                <a:ea typeface="+mn-ea"/>
                <a:cs typeface="+mn-cs"/>
              </a:rPr>
              <a:t>Planning serves as a critical component of agent reasoning, allowing agents to break down complex problems into manageable subtasks. By prompting strategies, task-specific fine-tuning or external classical planners, LLM agents are equipped with basic planning abilities. </a:t>
            </a:r>
          </a:p>
          <a:p>
            <a:r>
              <a:rPr lang="en-US" altLang="zh-CN" sz="1800" dirty="0"/>
              <a:t>Due to the dominance of natural language in agent reasoning, existing researches mainly focus on generating NL plans. However, semantic ambiguities and undesired verbosity in NL may not be beneficial to agent planning, leading to low precision and inefficiency. Meanwhile, NL plans are too specific to help LLM agents generalize to other unseen yet similar tasks.</a:t>
            </a:r>
          </a:p>
          <a:p>
            <a:r>
              <a:rPr lang="en-US" altLang="zh-CN" sz="1800" dirty="0"/>
              <a:t>Therefore, we explore whether alternative plan formats could elicit more efficient and generalized LLM agents.</a:t>
            </a:r>
            <a:br>
              <a:rPr lang="fr-FR" altLang="zh-CN" sz="1800" dirty="0"/>
            </a:br>
            <a:endParaRPr lang="en-US" altLang="zh-CN" sz="1800" b="0" i="0" dirty="0">
              <a:solidFill>
                <a:srgbClr val="000000"/>
              </a:solidFill>
              <a:effectLst/>
              <a:latin typeface="NimbusRomNo9L-Regu"/>
            </a:endParaRPr>
          </a:p>
        </p:txBody>
      </p:sp>
      <p:sp>
        <p:nvSpPr>
          <p:cNvPr id="4" name="灯片编号占位符 3">
            <a:extLst>
              <a:ext uri="{FF2B5EF4-FFF2-40B4-BE49-F238E27FC236}">
                <a16:creationId xmlns:a16="http://schemas.microsoft.com/office/drawing/2014/main" id="{D049265D-E8EA-0F02-9FC3-9D3C082E7F06}"/>
              </a:ext>
            </a:extLst>
          </p:cNvPr>
          <p:cNvSpPr>
            <a:spLocks noGrp="1"/>
          </p:cNvSpPr>
          <p:nvPr>
            <p:ph type="sldNum" sz="quarter" idx="5"/>
          </p:nvPr>
        </p:nvSpPr>
        <p:spPr/>
        <p:txBody>
          <a:bodyPr/>
          <a:lstStyle/>
          <a:p>
            <a:fld id="{8F886D82-40B8-4175-AE33-CCD3B53A526C}" type="slidenum">
              <a:rPr lang="zh-CN" altLang="en-US" smtClean="0"/>
              <a:t>2</a:t>
            </a:fld>
            <a:endParaRPr lang="zh-CN" altLang="en-US"/>
          </a:p>
        </p:txBody>
      </p:sp>
    </p:spTree>
    <p:extLst>
      <p:ext uri="{BB962C8B-B14F-4D97-AF65-F5344CB8AC3E}">
        <p14:creationId xmlns:p14="http://schemas.microsoft.com/office/powerpoint/2010/main" val="288880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0F7B-8A1B-AF7E-F6AB-8C471C05A06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48516A-8F5E-AB60-6C47-41EB7A014B2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48CB7BC-AF17-6FFB-2244-36E82904C56D}"/>
              </a:ext>
            </a:extLst>
          </p:cNvPr>
          <p:cNvSpPr>
            <a:spLocks noGrp="1"/>
          </p:cNvSpPr>
          <p:nvPr>
            <p:ph type="body" idx="1"/>
          </p:nvPr>
        </p:nvSpPr>
        <p:spPr/>
        <p:txBody>
          <a:bodyPr/>
          <a:lstStyle/>
          <a:p>
            <a:r>
              <a:rPr lang="en-US" altLang="zh-CN" sz="1800" b="0" i="0" dirty="0">
                <a:solidFill>
                  <a:srgbClr val="000000"/>
                </a:solidFill>
                <a:effectLst/>
                <a:latin typeface="NimbusRomNo9L-Regu"/>
              </a:rPr>
              <a:t>Prior work demonstrates the advantage of executable code as agent's action over text or JSON format. Inspired by this, we explore using pseudocode to represent plan, given that plans can be considered as high-level abstraction of actions while pseudocode outlines code. </a:t>
            </a:r>
            <a:br>
              <a:rPr lang="en-US" altLang="zh-CN" sz="7200" dirty="0"/>
            </a:br>
            <a:br>
              <a:rPr lang="en-US" altLang="zh-CN" sz="5400" dirty="0"/>
            </a:br>
            <a:br>
              <a:rPr lang="en-US" altLang="zh-CN" sz="4000" dirty="0"/>
            </a:br>
            <a:br>
              <a:rPr lang="en-US" altLang="zh-CN" sz="2800" dirty="0"/>
            </a:br>
            <a:endParaRPr lang="en-US" altLang="zh-CN" sz="1800" b="0" i="0" dirty="0">
              <a:solidFill>
                <a:srgbClr val="000000"/>
              </a:solidFill>
              <a:effectLst/>
              <a:latin typeface="NimbusRomNo9L-Regu"/>
            </a:endParaRPr>
          </a:p>
        </p:txBody>
      </p:sp>
      <p:sp>
        <p:nvSpPr>
          <p:cNvPr id="4" name="灯片编号占位符 3">
            <a:extLst>
              <a:ext uri="{FF2B5EF4-FFF2-40B4-BE49-F238E27FC236}">
                <a16:creationId xmlns:a16="http://schemas.microsoft.com/office/drawing/2014/main" id="{F9A4342D-A392-B164-1228-8BEE5E430C3B}"/>
              </a:ext>
            </a:extLst>
          </p:cNvPr>
          <p:cNvSpPr>
            <a:spLocks noGrp="1"/>
          </p:cNvSpPr>
          <p:nvPr>
            <p:ph type="sldNum" sz="quarter" idx="5"/>
          </p:nvPr>
        </p:nvSpPr>
        <p:spPr/>
        <p:txBody>
          <a:bodyPr/>
          <a:lstStyle/>
          <a:p>
            <a:fld id="{8F886D82-40B8-4175-AE33-CCD3B53A526C}" type="slidenum">
              <a:rPr lang="zh-CN" altLang="en-US" smtClean="0"/>
              <a:t>3</a:t>
            </a:fld>
            <a:endParaRPr lang="zh-CN" altLang="en-US"/>
          </a:p>
        </p:txBody>
      </p:sp>
    </p:spTree>
    <p:extLst>
      <p:ext uri="{BB962C8B-B14F-4D97-AF65-F5344CB8AC3E}">
        <p14:creationId xmlns:p14="http://schemas.microsoft.com/office/powerpoint/2010/main" val="304684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Our work starts by defining the structural representation of pseudocode-style plans, we call it P-code Plans, which is combined with two parts. </a:t>
            </a:r>
            <a:br>
              <a:rPr lang="en-US" altLang="zh-CN" dirty="0"/>
            </a:br>
            <a:r>
              <a:rPr lang="en-US" altLang="zh-CN" dirty="0"/>
              <a:t>First, </a:t>
            </a:r>
            <a:r>
              <a:rPr lang="en-US" altLang="zh-CN" sz="1200" b="0" i="0" kern="1200" dirty="0">
                <a:solidFill>
                  <a:schemeClr val="tx1"/>
                </a:solidFill>
                <a:effectLst/>
                <a:latin typeface="+mn-lt"/>
                <a:ea typeface="+mn-ea"/>
                <a:cs typeface="+mn-cs"/>
              </a:rPr>
              <a:t>similar to function in programming languages, planning step corresponds to the subset of actions</a:t>
            </a:r>
            <a:r>
              <a:rPr lang="fr-FR" altLang="zh-CN" sz="1200" b="0" i="0" kern="1200" dirty="0">
                <a:solidFill>
                  <a:schemeClr val="tx1"/>
                </a:solidFill>
                <a:effectLst/>
                <a:latin typeface="+mn-lt"/>
                <a:ea typeface="+mn-ea"/>
                <a:cs typeface="+mn-cs"/>
              </a:rPr>
              <a:t>, uniquely identified by </a:t>
            </a:r>
            <a:r>
              <a:rPr lang="fr-FR" altLang="zh-CN" sz="1200" b="0" i="1" kern="1200" dirty="0">
                <a:solidFill>
                  <a:schemeClr val="tx1"/>
                </a:solidFill>
                <a:effectLst/>
                <a:latin typeface="+mn-lt"/>
                <a:ea typeface="+mn-ea"/>
                <a:cs typeface="+mn-cs"/>
              </a:rPr>
              <a:t>id</a:t>
            </a:r>
            <a:r>
              <a:rPr lang="en-US" altLang="zh-CN" sz="1200" b="0" i="0" kern="1200" dirty="0">
                <a:solidFill>
                  <a:schemeClr val="tx1"/>
                </a:solidFill>
                <a:effectLst/>
                <a:latin typeface="+mn-lt"/>
                <a:ea typeface="+mn-ea"/>
                <a:cs typeface="+mn-cs"/>
              </a:rPr>
              <a:t>. </a:t>
            </a:r>
            <a:r>
              <a:rPr lang="en-US" altLang="zh-CN" sz="1200" b="0" i="1" kern="1200" dirty="0">
                <a:solidFill>
                  <a:schemeClr val="tx1"/>
                </a:solidFill>
                <a:effectLst/>
                <a:latin typeface="+mn-lt"/>
                <a:ea typeface="+mn-ea"/>
                <a:cs typeface="+mn-cs"/>
              </a:rPr>
              <a:t>name </a:t>
            </a:r>
            <a:r>
              <a:rPr lang="en-US" altLang="zh-CN" sz="1200" b="0" i="0" kern="1200" dirty="0">
                <a:solidFill>
                  <a:schemeClr val="tx1"/>
                </a:solidFill>
                <a:effectLst/>
                <a:latin typeface="+mn-lt"/>
                <a:ea typeface="+mn-ea"/>
                <a:cs typeface="+mn-cs"/>
              </a:rPr>
              <a:t>with </a:t>
            </a:r>
            <a:r>
              <a:rPr lang="en-US" altLang="zh-CN" sz="1200" b="0" i="1" kern="1200" dirty="0">
                <a:solidFill>
                  <a:schemeClr val="tx1"/>
                </a:solidFill>
                <a:effectLst/>
                <a:latin typeface="+mn-lt"/>
                <a:ea typeface="+mn-ea"/>
                <a:cs typeface="+mn-cs"/>
              </a:rPr>
              <a:t>parameters </a:t>
            </a:r>
            <a:r>
              <a:rPr lang="en-US" altLang="zh-CN" sz="1200" b="0" i="0" kern="1200" dirty="0">
                <a:solidFill>
                  <a:schemeClr val="tx1"/>
                </a:solidFill>
                <a:effectLst/>
                <a:latin typeface="+mn-lt"/>
                <a:ea typeface="+mn-ea"/>
                <a:cs typeface="+mn-cs"/>
              </a:rPr>
              <a:t>abstracts a function identifier to describe the reasoning process of this subtask. Square brackets ([</a:t>
            </a:r>
            <a:r>
              <a:rPr lang="en-US" altLang="zh-CN" sz="1200" b="0" i="1"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mean optional attributes. If necessary, </a:t>
            </a:r>
            <a:r>
              <a:rPr lang="en-US" altLang="zh-CN" sz="1200" b="0" i="1" kern="1200" dirty="0">
                <a:solidFill>
                  <a:schemeClr val="tx1"/>
                </a:solidFill>
                <a:effectLst/>
                <a:latin typeface="+mn-lt"/>
                <a:ea typeface="+mn-ea"/>
                <a:cs typeface="+mn-cs"/>
              </a:rPr>
              <a:t>return values </a:t>
            </a:r>
            <a:r>
              <a:rPr lang="en-US" altLang="zh-CN" sz="1200" b="0" i="0" kern="1200" dirty="0">
                <a:solidFill>
                  <a:schemeClr val="tx1"/>
                </a:solidFill>
                <a:effectLst/>
                <a:latin typeface="+mn-lt"/>
                <a:ea typeface="+mn-ea"/>
                <a:cs typeface="+mn-cs"/>
              </a:rPr>
              <a:t>are indicated on the left of the assignment operator, standing for the observed information. </a:t>
            </a:r>
            <a:r>
              <a:rPr lang="en-US" altLang="zh-CN" sz="1200" b="0" i="1" kern="1200" dirty="0">
                <a:solidFill>
                  <a:schemeClr val="tx1"/>
                </a:solidFill>
                <a:effectLst/>
                <a:latin typeface="+mn-lt"/>
                <a:ea typeface="+mn-ea"/>
                <a:cs typeface="+mn-cs"/>
              </a:rPr>
              <a:t>control flow </a:t>
            </a:r>
            <a:r>
              <a:rPr lang="en-US" altLang="zh-CN" sz="1200" b="0" i="0" kern="1200" dirty="0">
                <a:solidFill>
                  <a:schemeClr val="tx1"/>
                </a:solidFill>
                <a:effectLst/>
                <a:latin typeface="+mn-lt"/>
                <a:ea typeface="+mn-ea"/>
                <a:cs typeface="+mn-cs"/>
              </a:rPr>
              <a:t>signifies standard programming structures such as </a:t>
            </a:r>
            <a:r>
              <a:rPr lang="en-US" altLang="zh-CN" sz="1200" b="0" i="1" kern="1200" dirty="0">
                <a:solidFill>
                  <a:schemeClr val="tx1"/>
                </a:solidFill>
                <a:effectLst/>
                <a:latin typeface="+mn-lt"/>
                <a:ea typeface="+mn-ea"/>
                <a:cs typeface="+mn-cs"/>
              </a:rPr>
              <a:t>if-else </a:t>
            </a:r>
            <a:r>
              <a:rPr lang="en-US" altLang="zh-CN" sz="1200" b="0" i="0" kern="1200" dirty="0">
                <a:solidFill>
                  <a:schemeClr val="tx1"/>
                </a:solidFill>
                <a:effectLst/>
                <a:latin typeface="+mn-lt"/>
                <a:ea typeface="+mn-ea"/>
                <a:cs typeface="+mn-cs"/>
              </a:rPr>
              <a:t>and </a:t>
            </a:r>
            <a:r>
              <a:rPr lang="en-US" altLang="zh-CN" sz="1200" b="0" i="1" kern="1200" dirty="0">
                <a:solidFill>
                  <a:schemeClr val="tx1"/>
                </a:solidFill>
                <a:effectLst/>
                <a:latin typeface="+mn-lt"/>
                <a:ea typeface="+mn-ea"/>
                <a:cs typeface="+mn-cs"/>
              </a:rPr>
              <a:t>for</a:t>
            </a:r>
            <a:r>
              <a:rPr lang="en-US" altLang="zh-CN" sz="1200" b="0" i="0" kern="1200" dirty="0">
                <a:solidFill>
                  <a:schemeClr val="tx1"/>
                </a:solidFill>
                <a:effectLst/>
                <a:latin typeface="+mn-lt"/>
                <a:ea typeface="+mn-ea"/>
                <a:cs typeface="+mn-cs"/>
              </a:rPr>
              <a:t>, which can be omitted when planning steps are performed sequentially.</a:t>
            </a:r>
            <a:r>
              <a:rPr lang="en-US" altLang="zh-CN" dirty="0"/>
              <a:t> </a:t>
            </a:r>
          </a:p>
          <a:p>
            <a:pPr algn="l"/>
            <a:r>
              <a:rPr lang="en-US" altLang="zh-CN" sz="1200" b="0" i="0" kern="1200" dirty="0">
                <a:solidFill>
                  <a:schemeClr val="tx1"/>
                </a:solidFill>
                <a:effectLst/>
                <a:latin typeface="+mn-lt"/>
                <a:ea typeface="+mn-ea"/>
                <a:cs typeface="+mn-cs"/>
              </a:rPr>
              <a:t>Second, </a:t>
            </a:r>
            <a:r>
              <a:rPr lang="en-US" altLang="zh-CN" sz="1200" b="1" i="0" kern="1200" dirty="0">
                <a:solidFill>
                  <a:schemeClr val="tx1"/>
                </a:solidFill>
                <a:effectLst/>
                <a:latin typeface="+mn-lt"/>
                <a:ea typeface="+mn-ea"/>
                <a:cs typeface="+mn-cs"/>
              </a:rPr>
              <a:t>Planning Entity</a:t>
            </a:r>
            <a:r>
              <a:rPr lang="en-US" altLang="zh-CN" sz="1200" b="0" i="1"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refs to the prior</a:t>
            </a:r>
            <a:r>
              <a:rPr lang="en-US" altLang="zh-CN" sz="1200" b="0" i="0" dirty="0">
                <a:solidFill>
                  <a:srgbClr val="000000"/>
                </a:solidFill>
                <a:effectLst/>
                <a:latin typeface="NimbusRomNo9L-Regu"/>
              </a:rPr>
              <a:t> </a:t>
            </a:r>
            <a:r>
              <a:rPr lang="en-US" altLang="zh-CN" sz="1200" b="0" i="0" kern="1200" dirty="0">
                <a:solidFill>
                  <a:schemeClr val="tx1"/>
                </a:solidFill>
                <a:effectLst/>
                <a:latin typeface="+mn-lt"/>
                <a:ea typeface="+mn-ea"/>
                <a:cs typeface="+mn-cs"/>
              </a:rPr>
              <a:t>knowledge entities used to specify some </a:t>
            </a:r>
            <a:r>
              <a:rPr lang="en-US" altLang="zh-CN" sz="1200" b="0" i="1" kern="1200" dirty="0">
                <a:solidFill>
                  <a:schemeClr val="tx1"/>
                </a:solidFill>
                <a:effectLst/>
                <a:latin typeface="+mn-lt"/>
                <a:ea typeface="+mn-ea"/>
                <a:cs typeface="+mn-cs"/>
              </a:rPr>
              <a:t>parameters </a:t>
            </a:r>
            <a:r>
              <a:rPr lang="en-US" altLang="zh-CN" sz="1200" b="0" i="0" kern="1200" dirty="0">
                <a:solidFill>
                  <a:schemeClr val="tx1"/>
                </a:solidFill>
                <a:effectLst/>
                <a:latin typeface="+mn-lt"/>
                <a:ea typeface="+mn-ea"/>
                <a:cs typeface="+mn-cs"/>
              </a:rPr>
              <a:t>in the planning step. These entities serve as guidance for generating valid actions and avoiding aimless exploration.</a:t>
            </a:r>
            <a:r>
              <a:rPr lang="en-US" altLang="zh-CN" dirty="0"/>
              <a:t> </a:t>
            </a:r>
          </a:p>
          <a:p>
            <a:pPr algn="l"/>
            <a:endParaRPr lang="en-US" altLang="zh-CN" dirty="0"/>
          </a:p>
          <a:p>
            <a:pPr algn="l"/>
            <a:r>
              <a:rPr lang="en-US" altLang="zh-CN" dirty="0"/>
              <a:t>It can be seen that </a:t>
            </a:r>
            <a:r>
              <a:rPr lang="en-US" altLang="zh-CN" sz="1200" b="0" i="0" kern="1200" dirty="0">
                <a:solidFill>
                  <a:schemeClr val="tx1"/>
                </a:solidFill>
                <a:effectLst/>
                <a:latin typeface="+mn-lt"/>
                <a:ea typeface="+mn-ea"/>
                <a:cs typeface="+mn-cs"/>
              </a:rPr>
              <a:t>different from NL plans, P-code Plans are more structured</a:t>
            </a:r>
            <a:r>
              <a:rPr lang="en-US" altLang="zh-CN" dirty="0"/>
              <a:t> </a:t>
            </a:r>
            <a:r>
              <a:rPr lang="en-US" altLang="zh-CN" sz="1200" b="0" i="0" kern="1200" dirty="0">
                <a:solidFill>
                  <a:schemeClr val="tx1"/>
                </a:solidFill>
                <a:effectLst/>
                <a:latin typeface="+mn-lt"/>
                <a:ea typeface="+mn-ea"/>
                <a:cs typeface="+mn-cs"/>
              </a:rPr>
              <a:t>and concise. </a:t>
            </a:r>
            <a:br>
              <a:rPr lang="en-US" altLang="zh-CN" dirty="0"/>
            </a:br>
            <a:br>
              <a:rPr lang="en-US" altLang="zh-CN" dirty="0"/>
            </a:br>
            <a:br>
              <a:rPr lang="en-US" altLang="zh-CN" dirty="0"/>
            </a:br>
            <a:br>
              <a:rPr lang="en-US" altLang="zh-CN" dirty="0"/>
            </a:br>
            <a:endParaRPr lang="en-US" altLang="zh-CN"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4</a:t>
            </a:fld>
            <a:endParaRPr lang="zh-CN" altLang="en-US"/>
          </a:p>
        </p:txBody>
      </p:sp>
    </p:spTree>
    <p:extLst>
      <p:ext uri="{BB962C8B-B14F-4D97-AF65-F5344CB8AC3E}">
        <p14:creationId xmlns:p14="http://schemas.microsoft.com/office/powerpoint/2010/main" val="302880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FAF29-E372-1A5A-363A-C665229B9AB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076205-B762-6792-2AAA-F0C9481DA83F}"/>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a:extLst>
                  <a:ext uri="{FF2B5EF4-FFF2-40B4-BE49-F238E27FC236}">
                    <a16:creationId xmlns:a16="http://schemas.microsoft.com/office/drawing/2014/main" id="{5090B5EB-A196-95C1-AFC0-5960EE33C9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we introduce a </a:t>
                </a:r>
                <a:r>
                  <a:rPr lang="fr-FR" altLang="zh-CN" sz="1200" b="0" i="0" kern="1200" dirty="0">
                    <a:solidFill>
                      <a:schemeClr val="tx1"/>
                    </a:solidFill>
                    <a:effectLst/>
                    <a:latin typeface="+mn-lt"/>
                    <a:ea typeface="+mn-ea"/>
                    <a:cs typeface="+mn-cs"/>
                  </a:rPr>
                  <a:t>plan generation pipeline</a:t>
                </a:r>
                <a:r>
                  <a:rPr lang="fr-FR" altLang="zh-CN" dirty="0"/>
                  <a:t> to </a:t>
                </a:r>
                <a:r>
                  <a:rPr lang="fr-FR" altLang="zh-CN" sz="1200" b="0" i="0" kern="1200" dirty="0">
                    <a:solidFill>
                      <a:schemeClr val="tx1"/>
                    </a:solidFill>
                    <a:effectLst/>
                    <a:latin typeface="+mn-lt"/>
                    <a:ea typeface="+mn-ea"/>
                    <a:cs typeface="+mn-cs"/>
                  </a:rPr>
                  <a:t>obtain P-code Plans</a:t>
                </a:r>
                <a:r>
                  <a:rPr lang="fr-FR" altLang="zh-CN" dirty="0"/>
                  <a:t>.</a:t>
                </a:r>
                <a:br>
                  <a:rPr lang="fr-FR" altLang="zh-CN" dirty="0"/>
                </a:br>
                <a:r>
                  <a:rPr lang="fr-FR" altLang="zh-CN" dirty="0"/>
                  <a:t>We first </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extract agent thoughts</a:t>
                </a:r>
                <a:r>
                  <a:rPr lang="en-US" altLang="zh-CN" sz="1200" dirty="0">
                    <a:solidFill>
                      <a:schemeClr val="tx1">
                        <a:lumMod val="65000"/>
                        <a:lumOff val="35000"/>
                      </a:schemeClr>
                    </a:solidFill>
                    <a:cs typeface="Times New Roman" panose="02020603050405020304" pitchFamily="18" charset="0"/>
                  </a:rPr>
                  <a:t> </a:t>
                </a:r>
                <a14:m>
                  <m:oMath xmlns:m="http://schemas.openxmlformats.org/officeDocument/2006/math">
                    <m:sSub>
                      <m:sSubPr>
                        <m:ctrlPr>
                          <a:rPr lang="en-US" altLang="zh-CN" sz="1200" i="1" dirty="0">
                            <a:solidFill>
                              <a:schemeClr val="tx1">
                                <a:lumMod val="65000"/>
                                <a:lumOff val="35000"/>
                              </a:schemeClr>
                            </a:solidFill>
                            <a:latin typeface="Cambria Math" panose="02040503050406030204" pitchFamily="18" charset="0"/>
                            <a:cs typeface="Times New Roman" panose="02020603050405020304" pitchFamily="18" charset="0"/>
                          </a:rPr>
                        </m:ctrlPr>
                      </m:sSubPr>
                      <m:e>
                        <m:r>
                          <a:rPr lang="en-US" altLang="zh-CN" sz="1200" b="0" i="1" dirty="0" smtClean="0">
                            <a:solidFill>
                              <a:schemeClr val="tx1">
                                <a:lumMod val="65000"/>
                                <a:lumOff val="35000"/>
                              </a:schemeClr>
                            </a:solidFill>
                            <a:latin typeface="Cambria Math" panose="02040503050406030204" pitchFamily="18" charset="0"/>
                            <a:cs typeface="Times New Roman" panose="02020603050405020304" pitchFamily="18" charset="0"/>
                          </a:rPr>
                          <m:t>𝑡</m:t>
                        </m:r>
                      </m:e>
                      <m:sub>
                        <m:r>
                          <a:rPr lang="en-US" altLang="zh-CN" sz="1200" b="0" i="1" dirty="0" smtClean="0">
                            <a:solidFill>
                              <a:schemeClr val="tx1">
                                <a:lumMod val="65000"/>
                                <a:lumOff val="35000"/>
                              </a:schemeClr>
                            </a:solidFill>
                            <a:latin typeface="Cambria Math" panose="02040503050406030204" pitchFamily="18" charset="0"/>
                            <a:cs typeface="Times New Roman" panose="02020603050405020304" pitchFamily="18" charset="0"/>
                          </a:rPr>
                          <m:t>𝑛</m:t>
                        </m:r>
                      </m:sub>
                    </m:sSub>
                  </m:oMath>
                </a14:m>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 from existing expert ReAct-style trajectories, which involves task-specific knowledge for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b="0" i="0" kern="1200" dirty="0">
                    <a:solidFill>
                      <a:schemeClr val="tx1"/>
                    </a:solidFill>
                    <a:effectLst/>
                    <a:latin typeface="+mn-lt"/>
                    <a:ea typeface="+mn-ea"/>
                    <a:cs typeface="+mn-cs"/>
                  </a:rPr>
                  <a:t>Subsequently, </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given the task instruction </a:t>
                </a:r>
                <a14:m>
                  <m:oMath xmlns:m="http://schemas.openxmlformats.org/officeDocument/2006/math">
                    <m:r>
                      <a:rPr lang="en-US" altLang="zh-CN" sz="1200" b="0" i="1" dirty="0" smtClean="0">
                        <a:solidFill>
                          <a:schemeClr val="tx1">
                            <a:lumMod val="65000"/>
                            <a:lumOff val="35000"/>
                          </a:schemeClr>
                        </a:solidFill>
                        <a:latin typeface="Cambria Math" panose="02040503050406030204" pitchFamily="18" charset="0"/>
                        <a:cs typeface="Times New Roman" panose="02020603050405020304" pitchFamily="18" charset="0"/>
                      </a:rPr>
                      <m:t>𝑢</m:t>
                    </m:r>
                  </m:oMath>
                </a14:m>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 with agent thoughts </a:t>
                </a:r>
                <a14:m>
                  <m:oMath xmlns:m="http://schemas.openxmlformats.org/officeDocument/2006/math">
                    <m:sSub>
                      <m:sSubPr>
                        <m:ctrlPr>
                          <a:rPr lang="en-US" altLang="zh-CN" sz="1200" i="1" dirty="0">
                            <a:solidFill>
                              <a:schemeClr val="tx1">
                                <a:lumMod val="65000"/>
                                <a:lumOff val="35000"/>
                              </a:schemeClr>
                            </a:solidFill>
                            <a:latin typeface="Cambria Math" panose="02040503050406030204" pitchFamily="18" charset="0"/>
                            <a:cs typeface="Times New Roman" panose="02020603050405020304" pitchFamily="18" charset="0"/>
                          </a:rPr>
                        </m:ctrlPr>
                      </m:sSubPr>
                      <m:e>
                        <m:r>
                          <a:rPr lang="en-US" altLang="zh-CN" sz="1200" i="1" dirty="0">
                            <a:solidFill>
                              <a:schemeClr val="tx1">
                                <a:lumMod val="65000"/>
                                <a:lumOff val="35000"/>
                              </a:schemeClr>
                            </a:solidFill>
                            <a:latin typeface="Cambria Math" panose="02040503050406030204" pitchFamily="18" charset="0"/>
                            <a:cs typeface="Times New Roman" panose="02020603050405020304" pitchFamily="18" charset="0"/>
                          </a:rPr>
                          <m:t>𝑡</m:t>
                        </m:r>
                      </m:e>
                      <m:sub>
                        <m:r>
                          <a:rPr lang="en-US" altLang="zh-CN" sz="1200" i="1" dirty="0">
                            <a:solidFill>
                              <a:schemeClr val="tx1">
                                <a:lumMod val="65000"/>
                                <a:lumOff val="35000"/>
                              </a:schemeClr>
                            </a:solidFill>
                            <a:latin typeface="Cambria Math" panose="02040503050406030204" pitchFamily="18" charset="0"/>
                            <a:cs typeface="Times New Roman" panose="02020603050405020304" pitchFamily="18" charset="0"/>
                          </a:rPr>
                          <m:t>𝑛</m:t>
                        </m:r>
                      </m:sub>
                    </m:sSub>
                  </m:oMath>
                </a14:m>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 we instruct the LLM (e.g., GPT-4o) to summarize the step-by-step plan in natural language. Next, demonstrations of pseudocode-style plans paired with corresponding tasks are taken as input, converting natural language plans into P-code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Last, we choose human to verify the LLM-generated P-code Plans whether</a:t>
                </a:r>
                <a:r>
                  <a:rPr lang="en-US" altLang="zh-CN" dirty="0"/>
                  <a:t> </a:t>
                </a:r>
                <a:r>
                  <a:rPr lang="fr-FR" altLang="zh-CN" sz="1200" b="0" i="0" kern="1200" dirty="0">
                    <a:solidFill>
                      <a:schemeClr val="tx1"/>
                    </a:solidFill>
                    <a:effectLst/>
                    <a:latin typeface="+mn-lt"/>
                    <a:ea typeface="+mn-ea"/>
                    <a:cs typeface="+mn-cs"/>
                  </a:rPr>
                  <a:t>follow our designed format requirements. </a:t>
                </a:r>
                <a:r>
                  <a:rPr lang="en-US" altLang="zh-CN" sz="1200" b="0" i="0" kern="1200" dirty="0">
                    <a:solidFill>
                      <a:schemeClr val="tx1"/>
                    </a:solidFill>
                    <a:effectLst/>
                    <a:latin typeface="+mn-lt"/>
                    <a:ea typeface="+mn-ea"/>
                    <a:cs typeface="+mn-cs"/>
                  </a:rPr>
                  <a:t>In order to guarantee accuracy and knowledge consistency, minor manual refinement are also needed.</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zh-CN" dirty="0"/>
                </a:br>
                <a:r>
                  <a:rPr lang="fr-FR" altLang="zh-CN" sz="1200" b="0" i="0" kern="1200" dirty="0">
                    <a:solidFill>
                      <a:schemeClr val="tx1"/>
                    </a:solidFill>
                    <a:effectLst/>
                    <a:latin typeface="+mn-lt"/>
                    <a:ea typeface="+mn-ea"/>
                    <a:cs typeface="+mn-cs"/>
                  </a:rPr>
                  <a:t> </a:t>
                </a:r>
                <a:r>
                  <a:rPr lang="fr-FR" altLang="zh-CN" dirty="0"/>
                  <a:t> </a:t>
                </a:r>
                <a:br>
                  <a:rPr lang="fr-FR" altLang="zh-CN" dirty="0"/>
                </a:br>
                <a:br>
                  <a:rPr lang="en-US" altLang="zh-CN" dirty="0"/>
                </a:br>
                <a:endPar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l"/>
                <a:endParaRPr lang="en-US" altLang="zh-CN" dirty="0"/>
              </a:p>
            </p:txBody>
          </p:sp>
        </mc:Choice>
        <mc:Fallback xmlns="">
          <p:sp>
            <p:nvSpPr>
              <p:cNvPr id="3" name="备注占位符 2">
                <a:extLst>
                  <a:ext uri="{FF2B5EF4-FFF2-40B4-BE49-F238E27FC236}">
                    <a16:creationId xmlns:a16="http://schemas.microsoft.com/office/drawing/2014/main" id="{5090B5EB-A196-95C1-AFC0-5960EE33C9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we introduce a </a:t>
                </a:r>
                <a:r>
                  <a:rPr lang="fr-FR" altLang="zh-CN" sz="1200" b="0" i="0" kern="1200" dirty="0">
                    <a:solidFill>
                      <a:schemeClr val="tx1"/>
                    </a:solidFill>
                    <a:effectLst/>
                    <a:latin typeface="+mn-lt"/>
                    <a:ea typeface="+mn-ea"/>
                    <a:cs typeface="+mn-cs"/>
                  </a:rPr>
                  <a:t>plan generation pipeline</a:t>
                </a:r>
                <a:r>
                  <a:rPr lang="fr-FR" altLang="zh-CN" dirty="0"/>
                  <a:t> to </a:t>
                </a:r>
                <a:r>
                  <a:rPr lang="fr-FR" altLang="zh-CN" sz="1200" b="0" i="0" kern="1200" dirty="0">
                    <a:solidFill>
                      <a:schemeClr val="tx1"/>
                    </a:solidFill>
                    <a:effectLst/>
                    <a:latin typeface="+mn-lt"/>
                    <a:ea typeface="+mn-ea"/>
                    <a:cs typeface="+mn-cs"/>
                  </a:rPr>
                  <a:t>obtain P-code Plans</a:t>
                </a:r>
                <a:r>
                  <a:rPr lang="fr-FR" altLang="zh-CN" dirty="0"/>
                  <a:t>.</a:t>
                </a:r>
                <a:br>
                  <a:rPr lang="fr-FR" altLang="zh-CN" dirty="0"/>
                </a:br>
                <a:r>
                  <a:rPr lang="fr-FR" altLang="zh-CN" dirty="0"/>
                  <a:t>We first </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extract agent thoughts</a:t>
                </a:r>
                <a:r>
                  <a:rPr lang="en-US" altLang="zh-CN" sz="1200" dirty="0">
                    <a:solidFill>
                      <a:schemeClr val="tx1">
                        <a:lumMod val="65000"/>
                        <a:lumOff val="35000"/>
                      </a:schemeClr>
                    </a:solidFill>
                    <a:cs typeface="Times New Roman" panose="02020603050405020304" pitchFamily="18" charset="0"/>
                  </a:rPr>
                  <a:t> </a:t>
                </a:r>
                <a:r>
                  <a:rPr lang="en-US" altLang="zh-CN" sz="1200" b="0" i="0" dirty="0">
                    <a:solidFill>
                      <a:schemeClr val="tx1">
                        <a:lumMod val="65000"/>
                        <a:lumOff val="35000"/>
                      </a:schemeClr>
                    </a:solidFill>
                    <a:latin typeface="Cambria Math" panose="02040503050406030204" pitchFamily="18" charset="0"/>
                    <a:cs typeface="Times New Roman" panose="02020603050405020304" pitchFamily="18" charset="0"/>
                  </a:rPr>
                  <a:t>𝑡_𝑛</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 from existing expert ReAct-style trajectories, which involves task-specific knowledge for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b="0" i="0" kern="1200" dirty="0">
                    <a:solidFill>
                      <a:schemeClr val="tx1"/>
                    </a:solidFill>
                    <a:effectLst/>
                    <a:latin typeface="+mn-lt"/>
                    <a:ea typeface="+mn-ea"/>
                    <a:cs typeface="+mn-cs"/>
                  </a:rPr>
                  <a:t>Subsequently, </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given the task instruction </a:t>
                </a:r>
                <a:r>
                  <a:rPr lang="en-US" altLang="zh-CN" sz="1200" b="0" i="0" dirty="0">
                    <a:solidFill>
                      <a:schemeClr val="tx1">
                        <a:lumMod val="65000"/>
                        <a:lumOff val="35000"/>
                      </a:schemeClr>
                    </a:solidFill>
                    <a:latin typeface="Cambria Math" panose="02040503050406030204" pitchFamily="18" charset="0"/>
                    <a:cs typeface="Times New Roman" panose="02020603050405020304" pitchFamily="18" charset="0"/>
                  </a:rPr>
                  <a:t>𝑢</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 with agent thoughts </a:t>
                </a:r>
                <a:r>
                  <a:rPr lang="en-US" altLang="zh-CN" sz="1200" i="0" dirty="0">
                    <a:solidFill>
                      <a:schemeClr val="tx1">
                        <a:lumMod val="65000"/>
                        <a:lumOff val="35000"/>
                      </a:schemeClr>
                    </a:solidFill>
                    <a:latin typeface="Cambria Math" panose="02040503050406030204" pitchFamily="18" charset="0"/>
                    <a:cs typeface="Times New Roman" panose="02020603050405020304" pitchFamily="18" charset="0"/>
                  </a:rPr>
                  <a:t>𝑡_𝑛</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 we instruct the LLM (e.g., GPT-4o) to summarize the step-by-step plan in natural language. Next, demonstrations of pseudocode-style plans paired with corresponding tasks are taken as input, converting natural language plans into P-code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Last, we choose human to verify the LLM-generated P-code Plans whether</a:t>
                </a:r>
                <a:r>
                  <a:rPr lang="en-US" altLang="zh-CN" dirty="0"/>
                  <a:t> </a:t>
                </a:r>
                <a:r>
                  <a:rPr lang="fr-FR" altLang="zh-CN" sz="1200" b="0" i="0" kern="1200" dirty="0">
                    <a:solidFill>
                      <a:schemeClr val="tx1"/>
                    </a:solidFill>
                    <a:effectLst/>
                    <a:latin typeface="+mn-lt"/>
                    <a:ea typeface="+mn-ea"/>
                    <a:cs typeface="+mn-cs"/>
                  </a:rPr>
                  <a:t>follow our designed format requirements. </a:t>
                </a:r>
                <a:r>
                  <a:rPr lang="en-US" altLang="zh-CN" sz="1200" b="0" i="0" kern="1200" dirty="0">
                    <a:solidFill>
                      <a:schemeClr val="tx1"/>
                    </a:solidFill>
                    <a:effectLst/>
                    <a:latin typeface="+mn-lt"/>
                    <a:ea typeface="+mn-ea"/>
                    <a:cs typeface="+mn-cs"/>
                  </a:rPr>
                  <a:t>In order to guarantee accuracy and knowledge consistency, minor manual refinement are also needed.</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zh-CN" dirty="0"/>
                </a:br>
                <a:r>
                  <a:rPr lang="fr-FR" altLang="zh-CN" sz="1200" b="0" i="0" kern="1200" dirty="0">
                    <a:solidFill>
                      <a:schemeClr val="tx1"/>
                    </a:solidFill>
                    <a:effectLst/>
                    <a:latin typeface="+mn-lt"/>
                    <a:ea typeface="+mn-ea"/>
                    <a:cs typeface="+mn-cs"/>
                  </a:rPr>
                  <a:t> </a:t>
                </a:r>
                <a:r>
                  <a:rPr lang="fr-FR" altLang="zh-CN" dirty="0"/>
                  <a:t> </a:t>
                </a:r>
                <a:br>
                  <a:rPr lang="fr-FR" altLang="zh-CN" dirty="0"/>
                </a:br>
                <a:br>
                  <a:rPr lang="en-US" altLang="zh-CN" dirty="0"/>
                </a:br>
                <a:endPar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l"/>
                <a:endParaRPr lang="en-US" altLang="zh-CN" dirty="0"/>
              </a:p>
            </p:txBody>
          </p:sp>
        </mc:Fallback>
      </mc:AlternateContent>
      <p:sp>
        <p:nvSpPr>
          <p:cNvPr id="4" name="灯片编号占位符 3">
            <a:extLst>
              <a:ext uri="{FF2B5EF4-FFF2-40B4-BE49-F238E27FC236}">
                <a16:creationId xmlns:a16="http://schemas.microsoft.com/office/drawing/2014/main" id="{6BFF2B8B-2415-2A26-F46D-A4D3D38E940C}"/>
              </a:ext>
            </a:extLst>
          </p:cNvPr>
          <p:cNvSpPr>
            <a:spLocks noGrp="1"/>
          </p:cNvSpPr>
          <p:nvPr>
            <p:ph type="sldNum" sz="quarter" idx="5"/>
          </p:nvPr>
        </p:nvSpPr>
        <p:spPr/>
        <p:txBody>
          <a:bodyPr/>
          <a:lstStyle/>
          <a:p>
            <a:fld id="{8F886D82-40B8-4175-AE33-CCD3B53A526C}" type="slidenum">
              <a:rPr lang="zh-CN" altLang="en-US" smtClean="0"/>
              <a:t>5</a:t>
            </a:fld>
            <a:endParaRPr lang="zh-CN" altLang="en-US"/>
          </a:p>
        </p:txBody>
      </p:sp>
    </p:spTree>
    <p:extLst>
      <p:ext uri="{BB962C8B-B14F-4D97-AF65-F5344CB8AC3E}">
        <p14:creationId xmlns:p14="http://schemas.microsoft.com/office/powerpoint/2010/main" val="76601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2489E-6058-76F2-0DA7-FEEA09EB6A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53FE5E6-EFD5-98A0-0CDF-C4897B8CD2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86F5F96-EA02-0BA3-9B4F-B7992A4E3E95}"/>
              </a:ext>
            </a:extLst>
          </p:cNvPr>
          <p:cNvSpPr>
            <a:spLocks noGrp="1"/>
          </p:cNvSpPr>
          <p:nvPr>
            <p:ph type="body" idx="1"/>
          </p:nvPr>
        </p:nvSpPr>
        <p:spPr/>
        <p:txBody>
          <a:bodyPr/>
          <a:lstStyle/>
          <a:p>
            <a:pPr algn="l"/>
            <a:r>
              <a:rPr lang="en-US" altLang="zh-CN" sz="1200" b="0" i="0" kern="1200" dirty="0">
                <a:solidFill>
                  <a:schemeClr val="tx1"/>
                </a:solidFill>
                <a:effectLst/>
                <a:latin typeface="+mn-lt"/>
                <a:ea typeface="+mn-ea"/>
                <a:cs typeface="+mn-cs"/>
              </a:rPr>
              <a:t>The following preliminary experiments are conducted to study the advantage of P-code Plan.</a:t>
            </a:r>
            <a:r>
              <a:rPr lang="en-US" altLang="zh-CN" dirty="0"/>
              <a:t> </a:t>
            </a:r>
            <a:r>
              <a:rPr lang="en-US" altLang="zh-CN" sz="1200" b="0" i="0" kern="1200" dirty="0">
                <a:solidFill>
                  <a:schemeClr val="tx1"/>
                </a:solidFill>
                <a:effectLst/>
                <a:latin typeface="+mn-lt"/>
                <a:ea typeface="+mn-ea"/>
                <a:cs typeface="+mn-cs"/>
              </a:rPr>
              <a:t>We adopt supervised fine-tuning (SFT) to equip base LLMs with agent abilities and then investigate whether LLM agents can benefit from our designed pseudocode-style plans. </a:t>
            </a:r>
            <a:br>
              <a:rPr lang="en-US" altLang="zh-CN" dirty="0"/>
            </a:br>
            <a:r>
              <a:rPr lang="en-US" altLang="zh-CN" sz="1200" b="0" i="0" kern="1200" dirty="0">
                <a:solidFill>
                  <a:schemeClr val="tx1"/>
                </a:solidFill>
                <a:effectLst/>
                <a:latin typeface="+mn-lt"/>
                <a:ea typeface="+mn-ea"/>
                <a:cs typeface="+mn-cs"/>
              </a:rPr>
              <a:t>Compared to naive expert trajectories</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1200" b="0" i="0" kern="1200" dirty="0">
                <a:solidFill>
                  <a:schemeClr val="tx1"/>
                </a:solidFill>
                <a:effectLst/>
                <a:latin typeface="+mn-lt"/>
                <a:ea typeface="+mn-ea"/>
                <a:cs typeface="+mn-cs"/>
              </a:rPr>
              <a:t>without plans, integrating plans into training data (regardless of format) empowers LLM agents with basic planning ability, which is beneficial to the following agent reasoning.</a:t>
            </a:r>
            <a:r>
              <a:rPr lang="en-US" altLang="zh-CN" dirty="0"/>
              <a:t> </a:t>
            </a:r>
            <a:br>
              <a:rPr lang="en-US" altLang="zh-CN" dirty="0"/>
            </a:br>
            <a:r>
              <a:rPr lang="fr-FR" altLang="zh-CN" sz="1200" b="0" i="0" kern="1200" dirty="0">
                <a:solidFill>
                  <a:schemeClr val="tx1"/>
                </a:solidFill>
                <a:effectLst/>
                <a:latin typeface="+mn-lt"/>
                <a:ea typeface="+mn-ea"/>
                <a:cs typeface="+mn-cs"/>
              </a:rPr>
              <a:t>Regarding planning format,</a:t>
            </a:r>
            <a:r>
              <a:rPr lang="fr-FR" altLang="zh-CN" dirty="0"/>
              <a:t> with the help of P-code Plans, agent achieves higher average reward and better generalizes </a:t>
            </a:r>
            <a:r>
              <a:rPr lang="en-US" altLang="zh-CN" sz="1200" b="0" i="0" kern="1200" dirty="0">
                <a:solidFill>
                  <a:schemeClr val="tx1"/>
                </a:solidFill>
                <a:effectLst/>
                <a:latin typeface="+mn-lt"/>
                <a:ea typeface="+mn-ea"/>
                <a:cs typeface="+mn-cs"/>
              </a:rPr>
              <a:t>to unseen tasks. </a:t>
            </a:r>
          </a:p>
          <a:p>
            <a:pPr algn="l"/>
            <a:endParaRPr lang="en-US" altLang="zh-CN" sz="1200" b="0" i="0" kern="1200" dirty="0">
              <a:solidFill>
                <a:schemeClr val="tx1"/>
              </a:solidFill>
              <a:effectLst/>
              <a:latin typeface="+mn-lt"/>
              <a:ea typeface="+mn-ea"/>
              <a:cs typeface="+mn-cs"/>
            </a:endParaRPr>
          </a:p>
          <a:p>
            <a:pPr algn="l"/>
            <a:r>
              <a:rPr lang="en-US" altLang="zh-CN" sz="1200" b="0" i="0" kern="1200" dirty="0">
                <a:solidFill>
                  <a:schemeClr val="tx1"/>
                </a:solidFill>
                <a:effectLst/>
                <a:latin typeface="+mn-lt"/>
                <a:ea typeface="+mn-ea"/>
                <a:cs typeface="+mn-cs"/>
              </a:rPr>
              <a:t>Moreover, we further calculate the average number of interaction turns on all evaluated instances. P-code Plan facilitates a more efficient agent reasoning process with fewer interactions compared to the other two settings. This underscores the superiority of P-code Plan in preventing blind exploration when dealing with agent tasks.</a:t>
            </a:r>
            <a:r>
              <a:rPr lang="en-US" altLang="zh-CN" dirty="0"/>
              <a:t> </a:t>
            </a:r>
            <a:br>
              <a:rPr lang="en-US" altLang="zh-CN" dirty="0"/>
            </a:br>
            <a:br>
              <a:rPr lang="en-US" altLang="zh-CN" dirty="0"/>
            </a:br>
            <a:br>
              <a:rPr lang="fr-FR" altLang="zh-CN" dirty="0"/>
            </a:br>
            <a:endParaRPr lang="en-US" altLang="zh-CN" dirty="0"/>
          </a:p>
        </p:txBody>
      </p:sp>
      <p:sp>
        <p:nvSpPr>
          <p:cNvPr id="4" name="灯片编号占位符 3">
            <a:extLst>
              <a:ext uri="{FF2B5EF4-FFF2-40B4-BE49-F238E27FC236}">
                <a16:creationId xmlns:a16="http://schemas.microsoft.com/office/drawing/2014/main" id="{8945D7C1-5AE6-7351-BB2C-6AB88981881C}"/>
              </a:ext>
            </a:extLst>
          </p:cNvPr>
          <p:cNvSpPr>
            <a:spLocks noGrp="1"/>
          </p:cNvSpPr>
          <p:nvPr>
            <p:ph type="sldNum" sz="quarter" idx="5"/>
          </p:nvPr>
        </p:nvSpPr>
        <p:spPr/>
        <p:txBody>
          <a:bodyPr/>
          <a:lstStyle/>
          <a:p>
            <a:fld id="{8F886D82-40B8-4175-AE33-CCD3B53A526C}" type="slidenum">
              <a:rPr lang="zh-CN" altLang="en-US" smtClean="0"/>
              <a:t>6</a:t>
            </a:fld>
            <a:endParaRPr lang="zh-CN" altLang="en-US"/>
          </a:p>
        </p:txBody>
      </p:sp>
    </p:spTree>
    <p:extLst>
      <p:ext uri="{BB962C8B-B14F-4D97-AF65-F5344CB8AC3E}">
        <p14:creationId xmlns:p14="http://schemas.microsoft.com/office/powerpoint/2010/main" val="1036377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D37E-948A-6C3B-15DA-B9CA4BFA5E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4095D56-9816-1D13-3949-48E64C7C8F6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B449F9E-DA33-22AA-325E-3718D5DE9F65}"/>
              </a:ext>
            </a:extLst>
          </p:cNvPr>
          <p:cNvSpPr>
            <a:spLocks noGrp="1"/>
          </p:cNvSpPr>
          <p:nvPr>
            <p:ph type="body" idx="1"/>
          </p:nvPr>
        </p:nvSpPr>
        <p:spPr/>
        <p:txBody>
          <a:bodyPr/>
          <a:lstStyle/>
          <a:p>
            <a:pPr algn="l"/>
            <a:r>
              <a:rPr lang="en-US" altLang="zh-CN" dirty="0"/>
              <a:t>Last, </a:t>
            </a:r>
            <a:r>
              <a:rPr lang="en-US" altLang="zh-CN" sz="1200" b="0" i="0" kern="1200" dirty="0">
                <a:solidFill>
                  <a:schemeClr val="tx1"/>
                </a:solidFill>
                <a:effectLst/>
                <a:latin typeface="+mn-lt"/>
                <a:ea typeface="+mn-ea"/>
                <a:cs typeface="+mn-cs"/>
              </a:rPr>
              <a:t>we propose a method for improving agents’ pseudocode-style planning ability, called PGPO, standing for </a:t>
            </a:r>
            <a:r>
              <a:rPr lang="en-US" altLang="zh-CN" sz="1200" b="1" i="0" kern="1200" dirty="0">
                <a:solidFill>
                  <a:schemeClr val="tx1"/>
                </a:solidFill>
                <a:effectLst/>
                <a:latin typeface="+mn-lt"/>
                <a:ea typeface="+mn-ea"/>
                <a:cs typeface="+mn-cs"/>
              </a:rPr>
              <a:t>P</a:t>
            </a:r>
            <a:r>
              <a:rPr lang="en-US" altLang="zh-CN" sz="1200" b="0" i="0" kern="1200" dirty="0">
                <a:solidFill>
                  <a:schemeClr val="tx1"/>
                </a:solidFill>
                <a:effectLst/>
                <a:latin typeface="+mn-lt"/>
                <a:ea typeface="+mn-ea"/>
                <a:cs typeface="+mn-cs"/>
              </a:rPr>
              <a:t>lanning </a:t>
            </a:r>
            <a:r>
              <a:rPr lang="en-US" altLang="zh-CN" sz="1200" b="1" i="0" kern="1200" dirty="0">
                <a:solidFill>
                  <a:schemeClr val="tx1"/>
                </a:solidFill>
                <a:effectLst/>
                <a:latin typeface="+mn-lt"/>
                <a:ea typeface="+mn-ea"/>
                <a:cs typeface="+mn-cs"/>
              </a:rPr>
              <a:t>G</a:t>
            </a:r>
            <a:r>
              <a:rPr lang="en-US" altLang="zh-CN" sz="1200" b="0" i="0" kern="1200" dirty="0">
                <a:solidFill>
                  <a:schemeClr val="tx1"/>
                </a:solidFill>
                <a:effectLst/>
                <a:latin typeface="+mn-lt"/>
                <a:ea typeface="+mn-ea"/>
                <a:cs typeface="+mn-cs"/>
              </a:rPr>
              <a:t>uided </a:t>
            </a:r>
            <a:r>
              <a:rPr lang="en-US" altLang="zh-CN" sz="1200" b="1" i="0" kern="1200" dirty="0">
                <a:solidFill>
                  <a:schemeClr val="tx1"/>
                </a:solidFill>
                <a:effectLst/>
                <a:latin typeface="+mn-lt"/>
                <a:ea typeface="+mn-ea"/>
                <a:cs typeface="+mn-cs"/>
              </a:rPr>
              <a:t>P</a:t>
            </a:r>
            <a:r>
              <a:rPr lang="en-US" altLang="zh-CN" sz="1200" b="0" i="0" kern="1200" dirty="0">
                <a:solidFill>
                  <a:schemeClr val="tx1"/>
                </a:solidFill>
                <a:effectLst/>
                <a:latin typeface="+mn-lt"/>
                <a:ea typeface="+mn-ea"/>
                <a:cs typeface="+mn-cs"/>
              </a:rPr>
              <a:t>reference </a:t>
            </a:r>
            <a:r>
              <a:rPr lang="en-US" altLang="zh-CN" sz="1200" b="1" i="0" kern="1200" dirty="0">
                <a:solidFill>
                  <a:schemeClr val="tx1"/>
                </a:solidFill>
                <a:effectLst/>
                <a:latin typeface="+mn-lt"/>
                <a:ea typeface="+mn-ea"/>
                <a:cs typeface="+mn-cs"/>
              </a:rPr>
              <a:t>O</a:t>
            </a:r>
            <a:r>
              <a:rPr lang="en-US" altLang="zh-CN" sz="1200" b="0" i="0" kern="1200" dirty="0">
                <a:solidFill>
                  <a:schemeClr val="tx1"/>
                </a:solidFill>
                <a:effectLst/>
                <a:latin typeface="+mn-lt"/>
                <a:ea typeface="+mn-ea"/>
                <a:cs typeface="+mn-cs"/>
              </a:rPr>
              <a:t>ptimization.</a:t>
            </a:r>
            <a:r>
              <a:rPr lang="en-US" altLang="zh-CN" dirty="0"/>
              <a:t> </a:t>
            </a:r>
          </a:p>
          <a:p>
            <a:pPr algn="l"/>
            <a:r>
              <a:rPr lang="en-US" altLang="zh-CN" dirty="0"/>
              <a:t>It </a:t>
            </a:r>
            <a:r>
              <a:rPr lang="en-US" altLang="zh-CN" sz="1200" b="0" i="0" kern="1200" dirty="0">
                <a:solidFill>
                  <a:schemeClr val="tx1"/>
                </a:solidFill>
                <a:effectLst/>
                <a:latin typeface="+mn-lt"/>
                <a:ea typeface="+mn-ea"/>
                <a:cs typeface="+mn-cs"/>
              </a:rPr>
              <a:t>starts off training the base agent via SFT on the expert dataset with P-code Plans incorporated</a:t>
            </a:r>
            <a:r>
              <a:rPr lang="en-US" altLang="zh-CN"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The obtained base agent</a:t>
            </a:r>
            <a:r>
              <a:rPr lang="en-US" altLang="zh-CN" sz="1200" b="0" i="1"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is used for exploration on the expert trajectory to collect </a:t>
            </a:r>
            <a:r>
              <a:rPr lang="en-US" altLang="zh-CN" sz="1200" dirty="0">
                <a:latin typeface="Times New Roman" panose="02020603050405020304" pitchFamily="18" charset="0"/>
                <a:ea typeface="微软雅黑"/>
                <a:cs typeface="Times New Roman" panose="02020603050405020304" pitchFamily="18" charset="0"/>
              </a:rPr>
              <a:t>agent-generated trajectories.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Oriented towards planning, we design two rewards for contrastive trajectory construction:</a:t>
            </a:r>
            <a:br>
              <a:rPr lang="en-US" altLang="zh-CN" sz="1200" b="0" i="0" kern="1200" dirty="0">
                <a:solidFill>
                  <a:schemeClr val="tx1"/>
                </a:solidFill>
                <a:effectLst/>
                <a:latin typeface="+mn-lt"/>
                <a:ea typeface="+mn-ea"/>
                <a:cs typeface="+mn-cs"/>
              </a:rPr>
            </a:br>
            <a:r>
              <a:rPr lang="en-US" altLang="zh-CN" sz="1200" b="0" i="0" kern="1200" dirty="0">
                <a:solidFill>
                  <a:schemeClr val="tx1"/>
                </a:solidFill>
                <a:effectLst/>
                <a:latin typeface="+mn-lt"/>
                <a:ea typeface="+mn-ea"/>
                <a:cs typeface="+mn-cs"/>
              </a:rPr>
              <a:t>1) </a:t>
            </a:r>
            <a:r>
              <a:rPr lang="en-US" altLang="zh-CN" sz="1200" b="1" i="0" kern="1200" dirty="0">
                <a:solidFill>
                  <a:schemeClr val="tx1"/>
                </a:solidFill>
                <a:effectLst/>
                <a:latin typeface="+mn-lt"/>
                <a:ea typeface="+mn-ea"/>
                <a:cs typeface="+mn-cs"/>
              </a:rPr>
              <a:t>Plan-driven Reward </a:t>
            </a:r>
            <a:r>
              <a:rPr lang="en-US" altLang="zh-CN" sz="1200" b="0" i="0" kern="1200" dirty="0">
                <a:solidFill>
                  <a:schemeClr val="tx1"/>
                </a:solidFill>
                <a:effectLst/>
                <a:latin typeface="+mn-lt"/>
                <a:ea typeface="+mn-ea"/>
                <a:cs typeface="+mn-cs"/>
              </a:rPr>
              <a:t>evaluates the influence of P-code Plans on the entire trajectory.</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 </a:t>
            </a:r>
            <a:r>
              <a:rPr lang="en-US" altLang="zh-CN" sz="1200" b="1" i="0" kern="1200" dirty="0">
                <a:solidFill>
                  <a:schemeClr val="tx1"/>
                </a:solidFill>
                <a:effectLst/>
                <a:latin typeface="+mn-lt"/>
                <a:ea typeface="+mn-ea"/>
                <a:cs typeface="+mn-cs"/>
              </a:rPr>
              <a:t>Plan-following Reward </a:t>
            </a:r>
            <a:r>
              <a:rPr lang="en-US" altLang="zh-CN" sz="1200" b="0" i="0" kern="1200" dirty="0">
                <a:solidFill>
                  <a:schemeClr val="tx1"/>
                </a:solidFill>
                <a:effectLst/>
                <a:latin typeface="+mn-lt"/>
                <a:ea typeface="+mn-ea"/>
                <a:cs typeface="+mn-cs"/>
              </a:rPr>
              <a:t>assesses the extent to which agents comprehend the structured intentions behind P-code Plans and their proficiency in following these plans during task execution. </a:t>
            </a:r>
            <a:br>
              <a:rPr lang="en-US" altLang="zh-CN" dirty="0"/>
            </a:br>
            <a:r>
              <a:rPr lang="en-US" altLang="zh-CN" sz="1200" b="0" i="0" kern="1200" dirty="0">
                <a:solidFill>
                  <a:schemeClr val="tx1"/>
                </a:solidFill>
                <a:effectLst/>
                <a:latin typeface="+mn-lt"/>
                <a:ea typeface="+mn-ea"/>
                <a:cs typeface="+mn-cs"/>
              </a:rPr>
              <a:t>After collecting preference data, DPO method is </a:t>
            </a:r>
            <a:r>
              <a:rPr lang="en-US" altLang="zh-CN" sz="1200" dirty="0">
                <a:latin typeface="Times New Roman" panose="02020603050405020304" pitchFamily="18" charset="0"/>
                <a:cs typeface="Times New Roman" panose="02020603050405020304" pitchFamily="18" charset="0"/>
              </a:rPr>
              <a:t>employed to </a:t>
            </a:r>
            <a:r>
              <a:rPr lang="fr-FR" altLang="zh-CN" sz="1200" dirty="0">
                <a:latin typeface="Times New Roman" panose="02020603050405020304" pitchFamily="18" charset="0"/>
                <a:cs typeface="Times New Roman" panose="02020603050405020304" pitchFamily="18" charset="0"/>
              </a:rPr>
              <a:t>iteratively</a:t>
            </a:r>
            <a:r>
              <a:rPr lang="en-US" altLang="zh-CN" sz="1200" dirty="0">
                <a:latin typeface="Times New Roman" panose="02020603050405020304" pitchFamily="18" charset="0"/>
                <a:cs typeface="Times New Roman" panose="02020603050405020304" pitchFamily="18" charset="0"/>
              </a:rPr>
              <a:t> </a:t>
            </a:r>
            <a:r>
              <a:rPr lang="en-US" altLang="zh-CN" sz="1200" b="0" i="0" kern="1200" dirty="0">
                <a:solidFill>
                  <a:schemeClr val="tx1"/>
                </a:solidFill>
                <a:effectLst/>
                <a:latin typeface="+mn-lt"/>
                <a:ea typeface="+mn-ea"/>
                <a:cs typeface="+mn-cs"/>
              </a:rPr>
              <a:t>optimize our base agent. </a:t>
            </a:r>
            <a:br>
              <a:rPr lang="en-US" altLang="zh-CN" dirty="0"/>
            </a:br>
            <a:br>
              <a:rPr lang="en-US" altLang="zh-CN" dirty="0"/>
            </a:br>
            <a:br>
              <a:rPr lang="en-US" altLang="zh-CN" dirty="0"/>
            </a:br>
            <a:br>
              <a:rPr lang="en-US" altLang="zh-CN" dirty="0"/>
            </a:br>
            <a:br>
              <a:rPr lang="en-US" altLang="zh-CN" dirty="0"/>
            </a:br>
            <a:br>
              <a:rPr lang="en-US" altLang="zh-CN" dirty="0"/>
            </a:br>
            <a:endParaRPr lang="en-US" altLang="zh-CN" dirty="0"/>
          </a:p>
        </p:txBody>
      </p:sp>
      <p:sp>
        <p:nvSpPr>
          <p:cNvPr id="4" name="灯片编号占位符 3">
            <a:extLst>
              <a:ext uri="{FF2B5EF4-FFF2-40B4-BE49-F238E27FC236}">
                <a16:creationId xmlns:a16="http://schemas.microsoft.com/office/drawing/2014/main" id="{B0EDFFD4-4651-D471-4C01-494886FDE984}"/>
              </a:ext>
            </a:extLst>
          </p:cNvPr>
          <p:cNvSpPr>
            <a:spLocks noGrp="1"/>
          </p:cNvSpPr>
          <p:nvPr>
            <p:ph type="sldNum" sz="quarter" idx="5"/>
          </p:nvPr>
        </p:nvSpPr>
        <p:spPr/>
        <p:txBody>
          <a:bodyPr/>
          <a:lstStyle/>
          <a:p>
            <a:fld id="{8F886D82-40B8-4175-AE33-CCD3B53A526C}" type="slidenum">
              <a:rPr lang="zh-CN" altLang="en-US" smtClean="0"/>
              <a:t>7</a:t>
            </a:fld>
            <a:endParaRPr lang="zh-CN" altLang="en-US"/>
          </a:p>
        </p:txBody>
      </p:sp>
    </p:spTree>
    <p:extLst>
      <p:ext uri="{BB962C8B-B14F-4D97-AF65-F5344CB8AC3E}">
        <p14:creationId xmlns:p14="http://schemas.microsoft.com/office/powerpoint/2010/main" val="25381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rgbClr val="2F5496"/>
                </a:solidFill>
                <a:effectLst/>
                <a:latin typeface="Times New Roman" panose="02020603050405020304" pitchFamily="18" charset="0"/>
                <a:ea typeface="等线" panose="02010600030101010101" pitchFamily="2" charset="-122"/>
                <a:cs typeface="Times New Roman" panose="02020603050405020304" pitchFamily="18" charset="0"/>
              </a:rPr>
              <a:t>Now, let’s move on to the evaluation of our method.</a:t>
            </a:r>
            <a:endParaRPr lang="en-US" altLang="zh-CN" sz="1800" b="0" i="0" dirty="0">
              <a:solidFill>
                <a:srgbClr val="000000"/>
              </a:solidFill>
              <a:effectLst/>
              <a:latin typeface="NimbusRomNo9L-Regu"/>
            </a:endParaRPr>
          </a:p>
          <a:p>
            <a:r>
              <a:rPr lang="fr-FR" altLang="zh-CN" sz="1800" b="0" i="0" dirty="0">
                <a:solidFill>
                  <a:srgbClr val="000000"/>
                </a:solidFill>
                <a:effectLst/>
                <a:latin typeface="NimbusRomNo9L-Regu"/>
              </a:rPr>
              <a:t>Our experiments</a:t>
            </a:r>
            <a:r>
              <a:rPr lang="fr-FR" altLang="zh-CN" dirty="0"/>
              <a:t> focus on three </a:t>
            </a:r>
            <a:r>
              <a:rPr lang="fr-FR" altLang="zh-CN" sz="1200" b="0" i="0" kern="1200" dirty="0">
                <a:solidFill>
                  <a:schemeClr val="tx1"/>
                </a:solidFill>
                <a:effectLst/>
                <a:latin typeface="+mn-lt"/>
                <a:ea typeface="+mn-ea"/>
                <a:cs typeface="+mn-cs"/>
              </a:rPr>
              <a:t>representative agent benchmarks</a:t>
            </a:r>
            <a:r>
              <a:rPr lang="fr-FR" altLang="zh-CN" dirty="0"/>
              <a:t>: </a:t>
            </a:r>
            <a:r>
              <a:rPr lang="en-US" altLang="zh-CN" sz="1200" b="1" dirty="0" err="1">
                <a:latin typeface="Times New Roman" panose="02020603050405020304" pitchFamily="18" charset="0"/>
                <a:cs typeface="Times New Roman" panose="02020603050405020304" pitchFamily="18" charset="0"/>
              </a:rPr>
              <a:t>ALFWorld</a:t>
            </a:r>
            <a:r>
              <a:rPr lang="en-US" altLang="zh-CN" sz="1200" dirty="0">
                <a:latin typeface="Times New Roman" panose="02020603050405020304" pitchFamily="18" charset="0"/>
                <a:cs typeface="Times New Roman" panose="02020603050405020304" pitchFamily="18" charset="0"/>
              </a:rPr>
              <a:t> for embodied household tasks, </a:t>
            </a:r>
            <a:r>
              <a:rPr lang="en-US" altLang="zh-CN" sz="1200" b="1" dirty="0" err="1">
                <a:latin typeface="Times New Roman" panose="02020603050405020304" pitchFamily="18" charset="0"/>
                <a:cs typeface="Times New Roman" panose="02020603050405020304" pitchFamily="18" charset="0"/>
              </a:rPr>
              <a:t>WebShop</a:t>
            </a:r>
            <a:r>
              <a:rPr lang="en-US" altLang="zh-CN" sz="1200" b="1"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for online shopping and </a:t>
            </a:r>
            <a:r>
              <a:rPr lang="fr-FR" altLang="zh-CN" sz="1200" b="1" dirty="0">
                <a:latin typeface="Times New Roman" panose="02020603050405020304" pitchFamily="18" charset="0"/>
                <a:cs typeface="Times New Roman" panose="02020603050405020304" pitchFamily="18" charset="0"/>
              </a:rPr>
              <a:t>TextCraft</a:t>
            </a:r>
            <a:r>
              <a:rPr lang="fr-FR" altLang="zh-CN" sz="1200" dirty="0">
                <a:latin typeface="Times New Roman" panose="02020603050405020304" pitchFamily="18" charset="0"/>
                <a:cs typeface="Times New Roman" panose="02020603050405020304" pitchFamily="18" charset="0"/>
              </a:rPr>
              <a:t> for text games. </a:t>
            </a:r>
          </a:p>
          <a:p>
            <a:endParaRPr lang="fr-FR" altLang="zh-CN" sz="1200" dirty="0">
              <a:latin typeface="Times New Roman" panose="02020603050405020304" pitchFamily="18" charset="0"/>
              <a:cs typeface="Times New Roman" panose="02020603050405020304" pitchFamily="18" charset="0"/>
            </a:endParaRPr>
          </a:p>
          <a:p>
            <a:r>
              <a:rPr lang="en-US" altLang="zh-CN" sz="1200" b="0" i="0" kern="1200" dirty="0" err="1">
                <a:solidFill>
                  <a:schemeClr val="tx1"/>
                </a:solidFill>
                <a:effectLst/>
                <a:latin typeface="+mn-lt"/>
                <a:ea typeface="+mn-ea"/>
                <a:cs typeface="+mn-cs"/>
              </a:rPr>
              <a:t>ALFWorld</a:t>
            </a:r>
            <a:r>
              <a:rPr lang="en-US" altLang="zh-CN" sz="1200" b="0" i="0" kern="1200" dirty="0">
                <a:solidFill>
                  <a:schemeClr val="tx1"/>
                </a:solidFill>
                <a:effectLst/>
                <a:latin typeface="+mn-lt"/>
                <a:ea typeface="+mn-ea"/>
                <a:cs typeface="+mn-cs"/>
              </a:rPr>
              <a:t> and </a:t>
            </a:r>
            <a:r>
              <a:rPr lang="en-US" altLang="zh-CN" sz="1200" b="0" i="0" kern="1200" dirty="0" err="1">
                <a:solidFill>
                  <a:schemeClr val="tx1"/>
                </a:solidFill>
                <a:effectLst/>
                <a:latin typeface="+mn-lt"/>
                <a:ea typeface="+mn-ea"/>
                <a:cs typeface="+mn-cs"/>
              </a:rPr>
              <a:t>TexCraft</a:t>
            </a:r>
            <a:r>
              <a:rPr lang="en-US" altLang="zh-CN" sz="1200" b="0" i="0" kern="1200" dirty="0">
                <a:solidFill>
                  <a:schemeClr val="tx1"/>
                </a:solidFill>
                <a:effectLst/>
                <a:latin typeface="+mn-lt"/>
                <a:ea typeface="+mn-ea"/>
                <a:cs typeface="+mn-cs"/>
              </a:rPr>
              <a:t> provide binary rewards to indicate task success while </a:t>
            </a:r>
            <a:r>
              <a:rPr lang="en-US" altLang="zh-CN" sz="1200" b="0" i="0" kern="1200" dirty="0" err="1">
                <a:solidFill>
                  <a:schemeClr val="tx1"/>
                </a:solidFill>
                <a:effectLst/>
                <a:latin typeface="+mn-lt"/>
                <a:ea typeface="+mn-ea"/>
                <a:cs typeface="+mn-cs"/>
              </a:rPr>
              <a:t>WebShop</a:t>
            </a:r>
            <a:r>
              <a:rPr lang="en-US" altLang="zh-CN" sz="1200" b="0" i="0" kern="1200" dirty="0">
                <a:solidFill>
                  <a:schemeClr val="tx1"/>
                </a:solidFill>
                <a:effectLst/>
                <a:latin typeface="+mn-lt"/>
                <a:ea typeface="+mn-ea"/>
                <a:cs typeface="+mn-cs"/>
              </a:rPr>
              <a:t> provides dense rewards from 0 to 1 to measure the task completion level. Thus, for all datasets, we choose the average reward as evaluation metric.</a:t>
            </a:r>
            <a:r>
              <a:rPr lang="en-US" altLang="zh-CN" dirty="0"/>
              <a:t> </a:t>
            </a:r>
          </a:p>
          <a:p>
            <a:br>
              <a:rPr lang="en-US" altLang="zh-CN" dirty="0"/>
            </a:br>
            <a:r>
              <a:rPr lang="en-US" altLang="zh-CN" sz="1200" b="0" i="0" kern="1200" dirty="0">
                <a:solidFill>
                  <a:schemeClr val="tx1"/>
                </a:solidFill>
                <a:effectLst/>
                <a:latin typeface="+mn-lt"/>
                <a:ea typeface="+mn-ea"/>
                <a:cs typeface="+mn-cs"/>
              </a:rPr>
              <a:t>We compare PGPO with naive SFT and other two leading agent learning methods</a:t>
            </a:r>
            <a:r>
              <a:rPr lang="en-US" altLang="zh-CN" dirty="0"/>
              <a:t> ETO and IPR. </a:t>
            </a:r>
          </a:p>
          <a:p>
            <a:endParaRPr lang="en-US" altLang="zh-CN" dirty="0"/>
          </a:p>
          <a:p>
            <a:r>
              <a:rPr lang="fr-FR" altLang="zh-CN" sz="1200" b="0" i="0" kern="1200" dirty="0">
                <a:solidFill>
                  <a:schemeClr val="tx1"/>
                </a:solidFill>
                <a:effectLst/>
                <a:latin typeface="+mn-lt"/>
                <a:ea typeface="+mn-ea"/>
                <a:cs typeface="+mn-cs"/>
              </a:rPr>
              <a:t>For fair comparison, we also select Llama-2-7B/13B, Llama-3-8B and Mistral-7B-v0.1 as backbone models and use the same training data. </a:t>
            </a:r>
          </a:p>
          <a:p>
            <a:endParaRPr lang="fr-FR" altLang="zh-CN" sz="1200" b="0" i="0" kern="1200" dirty="0">
              <a:solidFill>
                <a:schemeClr val="tx1"/>
              </a:solidFill>
              <a:effectLst/>
              <a:latin typeface="+mn-lt"/>
              <a:ea typeface="+mn-ea"/>
              <a:cs typeface="+mn-cs"/>
            </a:endParaRPr>
          </a:p>
          <a:p>
            <a:r>
              <a:rPr lang="fr-FR" altLang="zh-CN" sz="1200" b="0" i="0" kern="1200" dirty="0">
                <a:solidFill>
                  <a:schemeClr val="tx1"/>
                </a:solidFill>
                <a:effectLst/>
                <a:latin typeface="+mn-lt"/>
                <a:ea typeface="+mn-ea"/>
                <a:cs typeface="+mn-cs"/>
              </a:rPr>
              <a:t>Additionally, we include two strong closed-source LLMs: GPT-3.5-Turbo and GPT-4, utilizing two prompt-based methods ReAct and ADaPT for comparison.</a:t>
            </a:r>
            <a:r>
              <a:rPr lang="fr-FR" altLang="zh-CN" dirty="0"/>
              <a:t> </a:t>
            </a:r>
            <a:br>
              <a:rPr lang="en-US" altLang="zh-CN" dirty="0"/>
            </a:b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8</a:t>
            </a:fld>
            <a:endParaRPr lang="zh-CN" altLang="en-US"/>
          </a:p>
        </p:txBody>
      </p:sp>
    </p:spTree>
    <p:extLst>
      <p:ext uri="{BB962C8B-B14F-4D97-AF65-F5344CB8AC3E}">
        <p14:creationId xmlns:p14="http://schemas.microsoft.com/office/powerpoint/2010/main" val="149683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B0B0-983C-3BFF-9D0B-269423E839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EEAFC9D-EAF2-6978-8286-7736F88583E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382DF61-62E0-2886-C9A0-9EFCEF163C2C}"/>
              </a:ext>
            </a:extLst>
          </p:cNvPr>
          <p:cNvSpPr>
            <a:spLocks noGrp="1"/>
          </p:cNvSpPr>
          <p:nvPr>
            <p:ph type="body" idx="1"/>
          </p:nvPr>
        </p:nvSpPr>
        <p:spPr/>
        <p:txBody>
          <a:bodyPr/>
          <a:lstStyle/>
          <a:p>
            <a:r>
              <a:rPr lang="en-US" altLang="zh-CN" dirty="0"/>
              <a:t>Overall, </a:t>
            </a:r>
            <a:r>
              <a:rPr lang="en-US" altLang="zh-CN" sz="1800" b="1" i="0" dirty="0">
                <a:latin typeface="Times New Roman" panose="02020603050405020304" pitchFamily="18" charset="0"/>
                <a:cs typeface="Times New Roman" panose="02020603050405020304" pitchFamily="18" charset="0"/>
              </a:rPr>
              <a:t>PGPO significantly increases the average reward across all the datasets</a:t>
            </a:r>
            <a:r>
              <a:rPr lang="en-US" altLang="zh-CN" sz="1800" b="1" i="0" dirty="0">
                <a:solidFill>
                  <a:srgbClr val="000000"/>
                </a:solidFill>
                <a:effectLst/>
                <a:latin typeface="NimbusRomNo9L-Medi"/>
              </a:rPr>
              <a:t>.</a:t>
            </a:r>
            <a:r>
              <a:rPr lang="en-US" altLang="zh-CN" sz="2800" i="0" dirty="0"/>
              <a:t> </a:t>
            </a:r>
            <a:r>
              <a:rPr lang="en-US" altLang="zh-CN" sz="1200" i="0" dirty="0">
                <a:latin typeface="Times New Roman" panose="02020603050405020304" pitchFamily="18" charset="0"/>
                <a:cs typeface="Times New Roman" panose="02020603050405020304" pitchFamily="18" charset="0"/>
              </a:rPr>
              <a:t>Specifically, PGPO with Llama-2-7B surpasses the state-of-the-art method IPR by an improvement of 7.2% on average reward. </a:t>
            </a:r>
            <a:br>
              <a:rPr lang="en-US" altLang="zh-CN" dirty="0"/>
            </a:br>
            <a:r>
              <a:rPr lang="en-US" altLang="zh-CN" sz="1800" b="0" i="0" dirty="0">
                <a:solidFill>
                  <a:srgbClr val="000000"/>
                </a:solidFill>
                <a:effectLst/>
                <a:latin typeface="NimbusRomNo9L-Regu"/>
              </a:rPr>
              <a:t>Moreover, via our </a:t>
            </a:r>
            <a:r>
              <a:rPr lang="en-US" altLang="zh-CN" sz="1800" i="0" dirty="0">
                <a:latin typeface="Times New Roman" panose="02020603050405020304" pitchFamily="18" charset="0"/>
                <a:cs typeface="Times New Roman" panose="02020603050405020304" pitchFamily="18" charset="0"/>
              </a:rPr>
              <a:t>PGPO</a:t>
            </a:r>
            <a:r>
              <a:rPr lang="en-US" altLang="zh-CN" sz="1800" i="1" dirty="0">
                <a:latin typeface="Times New Roman" panose="02020603050405020304" pitchFamily="18" charset="0"/>
                <a:cs typeface="Times New Roman" panose="02020603050405020304" pitchFamily="18" charset="0"/>
              </a:rPr>
              <a:t>, </a:t>
            </a:r>
            <a:r>
              <a:rPr lang="en-US" altLang="zh-CN" sz="1200" b="0" i="0" kern="1200" dirty="0">
                <a:solidFill>
                  <a:schemeClr val="tx1"/>
                </a:solidFill>
                <a:effectLst/>
                <a:latin typeface="+mn-lt"/>
                <a:ea typeface="+mn-ea"/>
                <a:cs typeface="+mn-cs"/>
              </a:rPr>
              <a:t>smaller open-source model-based agents can rival or exceed the agent capabilities of strong closed-source models</a:t>
            </a:r>
            <a:r>
              <a:rPr lang="en-US" altLang="zh-CN" sz="1800" i="0" dirty="0"/>
              <a:t>, </a:t>
            </a:r>
            <a:r>
              <a:rPr lang="en-US" altLang="zh-CN" sz="1800" i="0" dirty="0">
                <a:latin typeface="Times New Roman" panose="02020603050405020304" pitchFamily="18" charset="0"/>
                <a:cs typeface="Times New Roman" panose="02020603050405020304" pitchFamily="18" charset="0"/>
              </a:rPr>
              <a:t>alleviating the need for few-shot context.</a:t>
            </a:r>
            <a:endParaRPr lang="zh-CN" altLang="en-US" i="0" dirty="0"/>
          </a:p>
        </p:txBody>
      </p:sp>
      <p:sp>
        <p:nvSpPr>
          <p:cNvPr id="4" name="灯片编号占位符 3">
            <a:extLst>
              <a:ext uri="{FF2B5EF4-FFF2-40B4-BE49-F238E27FC236}">
                <a16:creationId xmlns:a16="http://schemas.microsoft.com/office/drawing/2014/main" id="{D5D7C979-D3F7-38F4-94F7-A81F8317F281}"/>
              </a:ext>
            </a:extLst>
          </p:cNvPr>
          <p:cNvSpPr>
            <a:spLocks noGrp="1"/>
          </p:cNvSpPr>
          <p:nvPr>
            <p:ph type="sldNum" sz="quarter" idx="5"/>
          </p:nvPr>
        </p:nvSpPr>
        <p:spPr/>
        <p:txBody>
          <a:bodyPr/>
          <a:lstStyle/>
          <a:p>
            <a:fld id="{8F886D82-40B8-4175-AE33-CCD3B53A526C}" type="slidenum">
              <a:rPr lang="zh-CN" altLang="en-US" smtClean="0"/>
              <a:t>9</a:t>
            </a:fld>
            <a:endParaRPr lang="zh-CN" altLang="en-US"/>
          </a:p>
        </p:txBody>
      </p:sp>
    </p:spTree>
    <p:extLst>
      <p:ext uri="{BB962C8B-B14F-4D97-AF65-F5344CB8AC3E}">
        <p14:creationId xmlns:p14="http://schemas.microsoft.com/office/powerpoint/2010/main" val="246992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BD8F6F-08AB-422E-BF07-88B099000CA3}"/>
              </a:ext>
            </a:extLst>
          </p:cNvPr>
          <p:cNvSpPr>
            <a:spLocks noGrp="1"/>
          </p:cNvSpPr>
          <p:nvPr>
            <p:ph type="ctrTitle"/>
          </p:nvPr>
        </p:nvSpPr>
        <p:spPr>
          <a:xfrm>
            <a:off x="495300" y="1122363"/>
            <a:ext cx="11201400" cy="2387600"/>
          </a:xfrm>
        </p:spPr>
        <p:txBody>
          <a:bodyPr anchor="ctr"/>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5B68DE6F-6712-4B07-97EE-B9935CF4B6E7}"/>
              </a:ext>
            </a:extLst>
          </p:cNvPr>
          <p:cNvSpPr>
            <a:spLocks noGrp="1"/>
          </p:cNvSpPr>
          <p:nvPr>
            <p:ph type="subTitle" idx="1"/>
          </p:nvPr>
        </p:nvSpPr>
        <p:spPr>
          <a:xfrm>
            <a:off x="482600" y="3602038"/>
            <a:ext cx="112141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72831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FA7FF2-BE51-489D-AA15-0DD2A6AA8AD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6AF0AD-2601-4F52-BC4F-A9D4D9D41A5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灯片编号占位符 5">
            <a:extLst>
              <a:ext uri="{FF2B5EF4-FFF2-40B4-BE49-F238E27FC236}">
                <a16:creationId xmlns:a16="http://schemas.microsoft.com/office/drawing/2014/main" id="{5A9749F1-FE75-45FB-95A9-1B839DBA4611}"/>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152047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0259C-CF72-49AD-8FAD-12AB6C7FF3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79AC4F-B399-41E7-8954-866E1E09B1F4}"/>
              </a:ext>
            </a:extLst>
          </p:cNvPr>
          <p:cNvSpPr>
            <a:spLocks noGrp="1"/>
          </p:cNvSpPr>
          <p:nvPr>
            <p:ph sz="half" idx="1"/>
          </p:nvPr>
        </p:nvSpPr>
        <p:spPr>
          <a:xfrm>
            <a:off x="838200" y="1036320"/>
            <a:ext cx="5181600" cy="514064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16E20B4-2A29-48CF-9837-10F7757FB6C7}"/>
              </a:ext>
            </a:extLst>
          </p:cNvPr>
          <p:cNvSpPr>
            <a:spLocks noGrp="1"/>
          </p:cNvSpPr>
          <p:nvPr>
            <p:ph sz="half" idx="2"/>
          </p:nvPr>
        </p:nvSpPr>
        <p:spPr>
          <a:xfrm>
            <a:off x="6172200" y="1036320"/>
            <a:ext cx="5181600" cy="514064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灯片编号占位符 6">
            <a:extLst>
              <a:ext uri="{FF2B5EF4-FFF2-40B4-BE49-F238E27FC236}">
                <a16:creationId xmlns:a16="http://schemas.microsoft.com/office/drawing/2014/main" id="{7AD3033B-76E7-4F25-BE95-E084E5162D5A}"/>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77984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9C42F6-7BC7-4B9F-8BBD-23FE1B41C79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1904565-16B3-4AD3-A820-2CF381E55182}"/>
              </a:ext>
            </a:extLst>
          </p:cNvPr>
          <p:cNvSpPr>
            <a:spLocks noGrp="1"/>
          </p:cNvSpPr>
          <p:nvPr>
            <p:ph type="dt" sz="half" idx="10"/>
          </p:nvPr>
        </p:nvSpPr>
        <p:spPr>
          <a:xfrm>
            <a:off x="838200" y="6356350"/>
            <a:ext cx="2743200" cy="365125"/>
          </a:xfrm>
          <a:prstGeom prst="rect">
            <a:avLst/>
          </a:prstGeom>
        </p:spPr>
        <p:txBody>
          <a:bodyPr/>
          <a:lstStyle/>
          <a:p>
            <a:fld id="{73B6875E-AEA4-42E3-A6DA-2440C2C8329E}" type="datetime1">
              <a:rPr lang="zh-CN" altLang="en-US" smtClean="0"/>
              <a:t>2025/6/21</a:t>
            </a:fld>
            <a:endParaRPr lang="zh-CN" altLang="en-US"/>
          </a:p>
        </p:txBody>
      </p:sp>
      <p:sp>
        <p:nvSpPr>
          <p:cNvPr id="4" name="页脚占位符 3">
            <a:extLst>
              <a:ext uri="{FF2B5EF4-FFF2-40B4-BE49-F238E27FC236}">
                <a16:creationId xmlns:a16="http://schemas.microsoft.com/office/drawing/2014/main" id="{EF59F35C-A224-4CAC-B5E9-C90ECF49846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1F5DC01-F74D-4510-A748-035E31EE6368}"/>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144629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5FA9B5E-1179-424A-9D9B-043584A45B1F}"/>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4011320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45496D6-6340-4D75-9F6E-2AC17D25826D}"/>
              </a:ext>
            </a:extLst>
          </p:cNvPr>
          <p:cNvSpPr>
            <a:spLocks noGrp="1"/>
          </p:cNvSpPr>
          <p:nvPr>
            <p:ph type="title"/>
          </p:nvPr>
        </p:nvSpPr>
        <p:spPr>
          <a:xfrm>
            <a:off x="482600" y="136525"/>
            <a:ext cx="11214100" cy="615159"/>
          </a:xfrm>
          <a:prstGeom prst="rect">
            <a:avLst/>
          </a:prstGeom>
        </p:spPr>
        <p:txBody>
          <a:bodyPr vert="horz" lIns="91440" tIns="45720" rIns="91440" bIns="45720" rtlCol="0" anchor="ctr">
            <a:no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0804680-DAF3-4C26-8CDB-11093A408EB4}"/>
              </a:ext>
            </a:extLst>
          </p:cNvPr>
          <p:cNvSpPr>
            <a:spLocks noGrp="1"/>
          </p:cNvSpPr>
          <p:nvPr>
            <p:ph type="body" idx="1"/>
          </p:nvPr>
        </p:nvSpPr>
        <p:spPr>
          <a:xfrm>
            <a:off x="482600" y="868182"/>
            <a:ext cx="11214100" cy="551118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矩形 6">
            <a:extLst>
              <a:ext uri="{FF2B5EF4-FFF2-40B4-BE49-F238E27FC236}">
                <a16:creationId xmlns:a16="http://schemas.microsoft.com/office/drawing/2014/main" id="{9B4D84BF-2AF5-4184-BA51-DAE90778BA19}"/>
              </a:ext>
            </a:extLst>
          </p:cNvPr>
          <p:cNvSpPr/>
          <p:nvPr userDrawn="1"/>
        </p:nvSpPr>
        <p:spPr>
          <a:xfrm>
            <a:off x="0" y="6570000"/>
            <a:ext cx="121920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nvGrpSpPr>
          <p:cNvPr id="8" name="Group 4">
            <a:extLst>
              <a:ext uri="{FF2B5EF4-FFF2-40B4-BE49-F238E27FC236}">
                <a16:creationId xmlns:a16="http://schemas.microsoft.com/office/drawing/2014/main" id="{B61E0390-630C-4AF6-B2A1-6CE666C986D8}"/>
              </a:ext>
            </a:extLst>
          </p:cNvPr>
          <p:cNvGrpSpPr>
            <a:grpSpLocks noChangeAspect="1"/>
          </p:cNvGrpSpPr>
          <p:nvPr userDrawn="1"/>
        </p:nvGrpSpPr>
        <p:grpSpPr bwMode="auto">
          <a:xfrm>
            <a:off x="9939005" y="397033"/>
            <a:ext cx="2252995" cy="356370"/>
            <a:chOff x="768" y="1292"/>
            <a:chExt cx="5241" cy="829"/>
          </a:xfrm>
          <a:solidFill>
            <a:schemeClr val="accent1"/>
          </a:solidFill>
        </p:grpSpPr>
        <p:sp>
          <p:nvSpPr>
            <p:cNvPr id="9" name="Freeform 5">
              <a:extLst>
                <a:ext uri="{FF2B5EF4-FFF2-40B4-BE49-F238E27FC236}">
                  <a16:creationId xmlns:a16="http://schemas.microsoft.com/office/drawing/2014/main" id="{75B8AD57-3ED2-4C7E-9BB6-F795E9E53466}"/>
                </a:ext>
              </a:extLst>
            </p:cNvPr>
            <p:cNvSpPr>
              <a:spLocks/>
            </p:cNvSpPr>
            <p:nvPr/>
          </p:nvSpPr>
          <p:spPr bwMode="auto">
            <a:xfrm>
              <a:off x="4267" y="1292"/>
              <a:ext cx="1742" cy="829"/>
            </a:xfrm>
            <a:custGeom>
              <a:avLst/>
              <a:gdLst>
                <a:gd name="T0" fmla="*/ 1742 w 1742"/>
                <a:gd name="T1" fmla="*/ 829 h 829"/>
                <a:gd name="T2" fmla="*/ 851 w 1742"/>
                <a:gd name="T3" fmla="*/ 829 h 829"/>
                <a:gd name="T4" fmla="*/ 851 w 1742"/>
                <a:gd name="T5" fmla="*/ 9 h 829"/>
                <a:gd name="T6" fmla="*/ 751 w 1742"/>
                <a:gd name="T7" fmla="*/ 9 h 829"/>
                <a:gd name="T8" fmla="*/ 751 w 1742"/>
                <a:gd name="T9" fmla="*/ 24 h 829"/>
                <a:gd name="T10" fmla="*/ 724 w 1742"/>
                <a:gd name="T11" fmla="*/ 24 h 829"/>
                <a:gd name="T12" fmla="*/ 724 w 1742"/>
                <a:gd name="T13" fmla="*/ 9 h 829"/>
                <a:gd name="T14" fmla="*/ 258 w 1742"/>
                <a:gd name="T15" fmla="*/ 9 h 829"/>
                <a:gd name="T16" fmla="*/ 258 w 1742"/>
                <a:gd name="T17" fmla="*/ 24 h 829"/>
                <a:gd name="T18" fmla="*/ 231 w 1742"/>
                <a:gd name="T19" fmla="*/ 24 h 829"/>
                <a:gd name="T20" fmla="*/ 231 w 1742"/>
                <a:gd name="T21" fmla="*/ 9 h 829"/>
                <a:gd name="T22" fmla="*/ 132 w 1742"/>
                <a:gd name="T23" fmla="*/ 9 h 829"/>
                <a:gd name="T24" fmla="*/ 132 w 1742"/>
                <a:gd name="T25" fmla="*/ 829 h 829"/>
                <a:gd name="T26" fmla="*/ 0 w 1742"/>
                <a:gd name="T27" fmla="*/ 829 h 829"/>
                <a:gd name="T28" fmla="*/ 0 w 1742"/>
                <a:gd name="T29" fmla="*/ 820 h 829"/>
                <a:gd name="T30" fmla="*/ 123 w 1742"/>
                <a:gd name="T31" fmla="*/ 820 h 829"/>
                <a:gd name="T32" fmla="*/ 123 w 1742"/>
                <a:gd name="T33" fmla="*/ 0 h 829"/>
                <a:gd name="T34" fmla="*/ 239 w 1742"/>
                <a:gd name="T35" fmla="*/ 0 h 829"/>
                <a:gd name="T36" fmla="*/ 239 w 1742"/>
                <a:gd name="T37" fmla="*/ 14 h 829"/>
                <a:gd name="T38" fmla="*/ 250 w 1742"/>
                <a:gd name="T39" fmla="*/ 14 h 829"/>
                <a:gd name="T40" fmla="*/ 250 w 1742"/>
                <a:gd name="T41" fmla="*/ 0 h 829"/>
                <a:gd name="T42" fmla="*/ 732 w 1742"/>
                <a:gd name="T43" fmla="*/ 0 h 829"/>
                <a:gd name="T44" fmla="*/ 732 w 1742"/>
                <a:gd name="T45" fmla="*/ 14 h 829"/>
                <a:gd name="T46" fmla="*/ 743 w 1742"/>
                <a:gd name="T47" fmla="*/ 14 h 829"/>
                <a:gd name="T48" fmla="*/ 743 w 1742"/>
                <a:gd name="T49" fmla="*/ 0 h 829"/>
                <a:gd name="T50" fmla="*/ 861 w 1742"/>
                <a:gd name="T51" fmla="*/ 0 h 829"/>
                <a:gd name="T52" fmla="*/ 861 w 1742"/>
                <a:gd name="T53" fmla="*/ 820 h 829"/>
                <a:gd name="T54" fmla="*/ 1742 w 1742"/>
                <a:gd name="T55" fmla="*/ 820 h 829"/>
                <a:gd name="T56" fmla="*/ 1742 w 1742"/>
                <a:gd name="T5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2" h="829">
                  <a:moveTo>
                    <a:pt x="1742" y="829"/>
                  </a:moveTo>
                  <a:lnTo>
                    <a:pt x="851" y="829"/>
                  </a:lnTo>
                  <a:lnTo>
                    <a:pt x="851" y="9"/>
                  </a:lnTo>
                  <a:lnTo>
                    <a:pt x="751" y="9"/>
                  </a:lnTo>
                  <a:lnTo>
                    <a:pt x="751" y="24"/>
                  </a:lnTo>
                  <a:lnTo>
                    <a:pt x="724" y="24"/>
                  </a:lnTo>
                  <a:lnTo>
                    <a:pt x="724" y="9"/>
                  </a:lnTo>
                  <a:lnTo>
                    <a:pt x="258" y="9"/>
                  </a:lnTo>
                  <a:lnTo>
                    <a:pt x="258" y="24"/>
                  </a:lnTo>
                  <a:lnTo>
                    <a:pt x="231" y="24"/>
                  </a:lnTo>
                  <a:lnTo>
                    <a:pt x="231" y="9"/>
                  </a:lnTo>
                  <a:lnTo>
                    <a:pt x="132" y="9"/>
                  </a:lnTo>
                  <a:lnTo>
                    <a:pt x="132" y="829"/>
                  </a:lnTo>
                  <a:lnTo>
                    <a:pt x="0" y="829"/>
                  </a:lnTo>
                  <a:lnTo>
                    <a:pt x="0" y="820"/>
                  </a:lnTo>
                  <a:lnTo>
                    <a:pt x="123" y="820"/>
                  </a:lnTo>
                  <a:lnTo>
                    <a:pt x="123" y="0"/>
                  </a:lnTo>
                  <a:lnTo>
                    <a:pt x="239" y="0"/>
                  </a:lnTo>
                  <a:lnTo>
                    <a:pt x="239" y="14"/>
                  </a:lnTo>
                  <a:lnTo>
                    <a:pt x="250" y="14"/>
                  </a:lnTo>
                  <a:lnTo>
                    <a:pt x="250" y="0"/>
                  </a:lnTo>
                  <a:lnTo>
                    <a:pt x="732" y="0"/>
                  </a:lnTo>
                  <a:lnTo>
                    <a:pt x="732" y="14"/>
                  </a:lnTo>
                  <a:lnTo>
                    <a:pt x="743" y="14"/>
                  </a:lnTo>
                  <a:lnTo>
                    <a:pt x="743" y="0"/>
                  </a:lnTo>
                  <a:lnTo>
                    <a:pt x="861" y="0"/>
                  </a:lnTo>
                  <a:lnTo>
                    <a:pt x="861" y="820"/>
                  </a:lnTo>
                  <a:lnTo>
                    <a:pt x="1742" y="820"/>
                  </a:lnTo>
                  <a:lnTo>
                    <a:pt x="1742" y="82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0" name="Freeform 6">
              <a:extLst>
                <a:ext uri="{FF2B5EF4-FFF2-40B4-BE49-F238E27FC236}">
                  <a16:creationId xmlns:a16="http://schemas.microsoft.com/office/drawing/2014/main" id="{4798BBCA-0550-45C6-83EF-598917E1EC5D}"/>
                </a:ext>
              </a:extLst>
            </p:cNvPr>
            <p:cNvSpPr>
              <a:spLocks/>
            </p:cNvSpPr>
            <p:nvPr/>
          </p:nvSpPr>
          <p:spPr bwMode="auto">
            <a:xfrm>
              <a:off x="4517" y="1471"/>
              <a:ext cx="482" cy="646"/>
            </a:xfrm>
            <a:custGeom>
              <a:avLst/>
              <a:gdLst>
                <a:gd name="T0" fmla="*/ 482 w 482"/>
                <a:gd name="T1" fmla="*/ 646 h 646"/>
                <a:gd name="T2" fmla="*/ 474 w 482"/>
                <a:gd name="T3" fmla="*/ 646 h 646"/>
                <a:gd name="T4" fmla="*/ 474 w 482"/>
                <a:gd name="T5" fmla="*/ 112 h 646"/>
                <a:gd name="T6" fmla="*/ 433 w 482"/>
                <a:gd name="T7" fmla="*/ 112 h 646"/>
                <a:gd name="T8" fmla="*/ 433 w 482"/>
                <a:gd name="T9" fmla="*/ 79 h 646"/>
                <a:gd name="T10" fmla="*/ 364 w 482"/>
                <a:gd name="T11" fmla="*/ 38 h 646"/>
                <a:gd name="T12" fmla="*/ 320 w 482"/>
                <a:gd name="T13" fmla="*/ 38 h 646"/>
                <a:gd name="T14" fmla="*/ 320 w 482"/>
                <a:gd name="T15" fmla="*/ 9 h 646"/>
                <a:gd name="T16" fmla="*/ 164 w 482"/>
                <a:gd name="T17" fmla="*/ 9 h 646"/>
                <a:gd name="T18" fmla="*/ 164 w 482"/>
                <a:gd name="T19" fmla="*/ 38 h 646"/>
                <a:gd name="T20" fmla="*/ 120 w 482"/>
                <a:gd name="T21" fmla="*/ 38 h 646"/>
                <a:gd name="T22" fmla="*/ 49 w 482"/>
                <a:gd name="T23" fmla="*/ 79 h 646"/>
                <a:gd name="T24" fmla="*/ 49 w 482"/>
                <a:gd name="T25" fmla="*/ 112 h 646"/>
                <a:gd name="T26" fmla="*/ 8 w 482"/>
                <a:gd name="T27" fmla="*/ 112 h 646"/>
                <a:gd name="T28" fmla="*/ 8 w 482"/>
                <a:gd name="T29" fmla="*/ 646 h 646"/>
                <a:gd name="T30" fmla="*/ 0 w 482"/>
                <a:gd name="T31" fmla="*/ 646 h 646"/>
                <a:gd name="T32" fmla="*/ 0 w 482"/>
                <a:gd name="T33" fmla="*/ 102 h 646"/>
                <a:gd name="T34" fmla="*/ 41 w 482"/>
                <a:gd name="T35" fmla="*/ 102 h 646"/>
                <a:gd name="T36" fmla="*/ 41 w 482"/>
                <a:gd name="T37" fmla="*/ 74 h 646"/>
                <a:gd name="T38" fmla="*/ 116 w 482"/>
                <a:gd name="T39" fmla="*/ 29 h 646"/>
                <a:gd name="T40" fmla="*/ 154 w 482"/>
                <a:gd name="T41" fmla="*/ 29 h 646"/>
                <a:gd name="T42" fmla="*/ 154 w 482"/>
                <a:gd name="T43" fmla="*/ 0 h 646"/>
                <a:gd name="T44" fmla="*/ 328 w 482"/>
                <a:gd name="T45" fmla="*/ 0 h 646"/>
                <a:gd name="T46" fmla="*/ 328 w 482"/>
                <a:gd name="T47" fmla="*/ 29 h 646"/>
                <a:gd name="T48" fmla="*/ 366 w 482"/>
                <a:gd name="T49" fmla="*/ 29 h 646"/>
                <a:gd name="T50" fmla="*/ 441 w 482"/>
                <a:gd name="T51" fmla="*/ 74 h 646"/>
                <a:gd name="T52" fmla="*/ 441 w 482"/>
                <a:gd name="T53" fmla="*/ 102 h 646"/>
                <a:gd name="T54" fmla="*/ 482 w 482"/>
                <a:gd name="T55" fmla="*/ 102 h 646"/>
                <a:gd name="T56" fmla="*/ 482 w 482"/>
                <a:gd name="T57"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2" h="646">
                  <a:moveTo>
                    <a:pt x="482" y="646"/>
                  </a:moveTo>
                  <a:lnTo>
                    <a:pt x="474" y="646"/>
                  </a:lnTo>
                  <a:lnTo>
                    <a:pt x="474" y="112"/>
                  </a:lnTo>
                  <a:lnTo>
                    <a:pt x="433" y="112"/>
                  </a:lnTo>
                  <a:lnTo>
                    <a:pt x="433" y="79"/>
                  </a:lnTo>
                  <a:lnTo>
                    <a:pt x="364" y="38"/>
                  </a:lnTo>
                  <a:lnTo>
                    <a:pt x="320" y="38"/>
                  </a:lnTo>
                  <a:lnTo>
                    <a:pt x="320" y="9"/>
                  </a:lnTo>
                  <a:lnTo>
                    <a:pt x="164" y="9"/>
                  </a:lnTo>
                  <a:lnTo>
                    <a:pt x="164" y="38"/>
                  </a:lnTo>
                  <a:lnTo>
                    <a:pt x="120" y="38"/>
                  </a:lnTo>
                  <a:lnTo>
                    <a:pt x="49" y="79"/>
                  </a:lnTo>
                  <a:lnTo>
                    <a:pt x="49" y="112"/>
                  </a:lnTo>
                  <a:lnTo>
                    <a:pt x="8" y="112"/>
                  </a:lnTo>
                  <a:lnTo>
                    <a:pt x="8" y="646"/>
                  </a:lnTo>
                  <a:lnTo>
                    <a:pt x="0" y="646"/>
                  </a:lnTo>
                  <a:lnTo>
                    <a:pt x="0" y="102"/>
                  </a:lnTo>
                  <a:lnTo>
                    <a:pt x="41" y="102"/>
                  </a:lnTo>
                  <a:lnTo>
                    <a:pt x="41" y="74"/>
                  </a:lnTo>
                  <a:lnTo>
                    <a:pt x="116" y="29"/>
                  </a:lnTo>
                  <a:lnTo>
                    <a:pt x="154" y="29"/>
                  </a:lnTo>
                  <a:lnTo>
                    <a:pt x="154" y="0"/>
                  </a:lnTo>
                  <a:lnTo>
                    <a:pt x="328" y="0"/>
                  </a:lnTo>
                  <a:lnTo>
                    <a:pt x="328" y="29"/>
                  </a:lnTo>
                  <a:lnTo>
                    <a:pt x="366" y="29"/>
                  </a:lnTo>
                  <a:lnTo>
                    <a:pt x="441" y="74"/>
                  </a:lnTo>
                  <a:lnTo>
                    <a:pt x="441" y="102"/>
                  </a:lnTo>
                  <a:lnTo>
                    <a:pt x="482" y="102"/>
                  </a:lnTo>
                  <a:lnTo>
                    <a:pt x="482" y="646"/>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1" name="Freeform 7">
              <a:extLst>
                <a:ext uri="{FF2B5EF4-FFF2-40B4-BE49-F238E27FC236}">
                  <a16:creationId xmlns:a16="http://schemas.microsoft.com/office/drawing/2014/main" id="{73F4C893-2E4D-4A9C-86FD-B9EDA4C97EEC}"/>
                </a:ext>
              </a:extLst>
            </p:cNvPr>
            <p:cNvSpPr>
              <a:spLocks noEditPoints="1"/>
            </p:cNvSpPr>
            <p:nvPr/>
          </p:nvSpPr>
          <p:spPr bwMode="auto">
            <a:xfrm>
              <a:off x="768" y="1614"/>
              <a:ext cx="2016" cy="507"/>
            </a:xfrm>
            <a:custGeom>
              <a:avLst/>
              <a:gdLst>
                <a:gd name="T0" fmla="*/ 1125 w 1178"/>
                <a:gd name="T1" fmla="*/ 294 h 294"/>
                <a:gd name="T2" fmla="*/ 1072 w 1178"/>
                <a:gd name="T3" fmla="*/ 231 h 294"/>
                <a:gd name="T4" fmla="*/ 959 w 1178"/>
                <a:gd name="T5" fmla="*/ 111 h 294"/>
                <a:gd name="T6" fmla="*/ 710 w 1178"/>
                <a:gd name="T7" fmla="*/ 53 h 294"/>
                <a:gd name="T8" fmla="*/ 647 w 1178"/>
                <a:gd name="T9" fmla="*/ 53 h 294"/>
                <a:gd name="T10" fmla="*/ 397 w 1178"/>
                <a:gd name="T11" fmla="*/ 111 h 294"/>
                <a:gd name="T12" fmla="*/ 284 w 1178"/>
                <a:gd name="T13" fmla="*/ 231 h 294"/>
                <a:gd name="T14" fmla="*/ 232 w 1178"/>
                <a:gd name="T15" fmla="*/ 294 h 294"/>
                <a:gd name="T16" fmla="*/ 0 w 1178"/>
                <a:gd name="T17" fmla="*/ 289 h 294"/>
                <a:gd name="T18" fmla="*/ 280 w 1178"/>
                <a:gd name="T19" fmla="*/ 227 h 294"/>
                <a:gd name="T20" fmla="*/ 394 w 1178"/>
                <a:gd name="T21" fmla="*/ 107 h 294"/>
                <a:gd name="T22" fmla="*/ 652 w 1178"/>
                <a:gd name="T23" fmla="*/ 51 h 294"/>
                <a:gd name="T24" fmla="*/ 705 w 1178"/>
                <a:gd name="T25" fmla="*/ 51 h 294"/>
                <a:gd name="T26" fmla="*/ 963 w 1178"/>
                <a:gd name="T27" fmla="*/ 107 h 294"/>
                <a:gd name="T28" fmla="*/ 1076 w 1178"/>
                <a:gd name="T29" fmla="*/ 227 h 294"/>
                <a:gd name="T30" fmla="*/ 1178 w 1178"/>
                <a:gd name="T31" fmla="*/ 289 h 294"/>
                <a:gd name="T32" fmla="*/ 1079 w 1178"/>
                <a:gd name="T33" fmla="*/ 294 h 294"/>
                <a:gd name="T34" fmla="*/ 1077 w 1178"/>
                <a:gd name="T35" fmla="*/ 293 h 294"/>
                <a:gd name="T36" fmla="*/ 1014 w 1178"/>
                <a:gd name="T37" fmla="*/ 214 h 294"/>
                <a:gd name="T38" fmla="*/ 838 w 1178"/>
                <a:gd name="T39" fmla="*/ 54 h 294"/>
                <a:gd name="T40" fmla="*/ 715 w 1178"/>
                <a:gd name="T41" fmla="*/ 94 h 294"/>
                <a:gd name="T42" fmla="*/ 690 w 1178"/>
                <a:gd name="T43" fmla="*/ 292 h 294"/>
                <a:gd name="T44" fmla="*/ 685 w 1178"/>
                <a:gd name="T45" fmla="*/ 283 h 294"/>
                <a:gd name="T46" fmla="*/ 760 w 1178"/>
                <a:gd name="T47" fmla="*/ 34 h 294"/>
                <a:gd name="T48" fmla="*/ 1000 w 1178"/>
                <a:gd name="T49" fmla="*/ 190 h 294"/>
                <a:gd name="T50" fmla="*/ 1057 w 1178"/>
                <a:gd name="T51" fmla="*/ 257 h 294"/>
                <a:gd name="T52" fmla="*/ 1081 w 1178"/>
                <a:gd name="T53" fmla="*/ 294 h 294"/>
                <a:gd name="T54" fmla="*/ 277 w 1178"/>
                <a:gd name="T55" fmla="*/ 294 h 294"/>
                <a:gd name="T56" fmla="*/ 300 w 1178"/>
                <a:gd name="T57" fmla="*/ 257 h 294"/>
                <a:gd name="T58" fmla="*/ 356 w 1178"/>
                <a:gd name="T59" fmla="*/ 190 h 294"/>
                <a:gd name="T60" fmla="*/ 597 w 1178"/>
                <a:gd name="T61" fmla="*/ 34 h 294"/>
                <a:gd name="T62" fmla="*/ 672 w 1178"/>
                <a:gd name="T63" fmla="*/ 283 h 294"/>
                <a:gd name="T64" fmla="*/ 666 w 1178"/>
                <a:gd name="T65" fmla="*/ 292 h 294"/>
                <a:gd name="T66" fmla="*/ 641 w 1178"/>
                <a:gd name="T67" fmla="*/ 94 h 294"/>
                <a:gd name="T68" fmla="*/ 519 w 1178"/>
                <a:gd name="T69" fmla="*/ 54 h 294"/>
                <a:gd name="T70" fmla="*/ 342 w 1178"/>
                <a:gd name="T71" fmla="*/ 214 h 294"/>
                <a:gd name="T72" fmla="*/ 280 w 1178"/>
                <a:gd name="T73" fmla="*/ 293 h 294"/>
                <a:gd name="T74" fmla="*/ 277 w 1178"/>
                <a:gd name="T75" fmla="*/ 2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8" h="294">
                  <a:moveTo>
                    <a:pt x="1178" y="294"/>
                  </a:moveTo>
                  <a:cubicBezTo>
                    <a:pt x="1125" y="294"/>
                    <a:pt x="1125" y="294"/>
                    <a:pt x="1125" y="294"/>
                  </a:cubicBezTo>
                  <a:cubicBezTo>
                    <a:pt x="1124" y="293"/>
                    <a:pt x="1124" y="293"/>
                    <a:pt x="1124" y="293"/>
                  </a:cubicBezTo>
                  <a:cubicBezTo>
                    <a:pt x="1124" y="293"/>
                    <a:pt x="1082" y="242"/>
                    <a:pt x="1072" y="231"/>
                  </a:cubicBezTo>
                  <a:cubicBezTo>
                    <a:pt x="1068" y="226"/>
                    <a:pt x="1068" y="226"/>
                    <a:pt x="1068" y="226"/>
                  </a:cubicBezTo>
                  <a:cubicBezTo>
                    <a:pt x="1034" y="186"/>
                    <a:pt x="1000" y="145"/>
                    <a:pt x="959" y="111"/>
                  </a:cubicBezTo>
                  <a:cubicBezTo>
                    <a:pt x="918" y="76"/>
                    <a:pt x="877" y="43"/>
                    <a:pt x="833" y="28"/>
                  </a:cubicBezTo>
                  <a:cubicBezTo>
                    <a:pt x="769" y="6"/>
                    <a:pt x="728" y="14"/>
                    <a:pt x="710" y="53"/>
                  </a:cubicBezTo>
                  <a:cubicBezTo>
                    <a:pt x="705" y="63"/>
                    <a:pt x="683" y="64"/>
                    <a:pt x="678" y="64"/>
                  </a:cubicBezTo>
                  <a:cubicBezTo>
                    <a:pt x="674" y="64"/>
                    <a:pt x="652" y="63"/>
                    <a:pt x="647" y="53"/>
                  </a:cubicBezTo>
                  <a:cubicBezTo>
                    <a:pt x="629" y="14"/>
                    <a:pt x="587" y="6"/>
                    <a:pt x="524" y="28"/>
                  </a:cubicBezTo>
                  <a:cubicBezTo>
                    <a:pt x="479" y="43"/>
                    <a:pt x="439" y="76"/>
                    <a:pt x="397" y="111"/>
                  </a:cubicBezTo>
                  <a:cubicBezTo>
                    <a:pt x="357" y="145"/>
                    <a:pt x="322" y="186"/>
                    <a:pt x="289" y="226"/>
                  </a:cubicBezTo>
                  <a:cubicBezTo>
                    <a:pt x="284" y="231"/>
                    <a:pt x="284" y="231"/>
                    <a:pt x="284" y="231"/>
                  </a:cubicBezTo>
                  <a:cubicBezTo>
                    <a:pt x="275" y="242"/>
                    <a:pt x="233" y="293"/>
                    <a:pt x="232" y="293"/>
                  </a:cubicBezTo>
                  <a:cubicBezTo>
                    <a:pt x="232" y="294"/>
                    <a:pt x="232" y="294"/>
                    <a:pt x="232" y="294"/>
                  </a:cubicBezTo>
                  <a:cubicBezTo>
                    <a:pt x="0" y="294"/>
                    <a:pt x="0" y="294"/>
                    <a:pt x="0" y="294"/>
                  </a:cubicBezTo>
                  <a:cubicBezTo>
                    <a:pt x="0" y="289"/>
                    <a:pt x="0" y="289"/>
                    <a:pt x="0" y="289"/>
                  </a:cubicBezTo>
                  <a:cubicBezTo>
                    <a:pt x="229" y="289"/>
                    <a:pt x="229" y="289"/>
                    <a:pt x="229" y="289"/>
                  </a:cubicBezTo>
                  <a:cubicBezTo>
                    <a:pt x="235" y="282"/>
                    <a:pt x="271" y="238"/>
                    <a:pt x="280" y="227"/>
                  </a:cubicBezTo>
                  <a:cubicBezTo>
                    <a:pt x="285" y="222"/>
                    <a:pt x="285" y="222"/>
                    <a:pt x="285" y="222"/>
                  </a:cubicBezTo>
                  <a:cubicBezTo>
                    <a:pt x="318" y="183"/>
                    <a:pt x="353" y="141"/>
                    <a:pt x="394" y="107"/>
                  </a:cubicBezTo>
                  <a:cubicBezTo>
                    <a:pt x="436" y="72"/>
                    <a:pt x="477" y="39"/>
                    <a:pt x="522" y="23"/>
                  </a:cubicBezTo>
                  <a:cubicBezTo>
                    <a:pt x="589" y="0"/>
                    <a:pt x="632" y="9"/>
                    <a:pt x="652" y="51"/>
                  </a:cubicBezTo>
                  <a:cubicBezTo>
                    <a:pt x="654" y="56"/>
                    <a:pt x="667" y="58"/>
                    <a:pt x="678" y="58"/>
                  </a:cubicBezTo>
                  <a:cubicBezTo>
                    <a:pt x="690" y="58"/>
                    <a:pt x="703" y="56"/>
                    <a:pt x="705" y="51"/>
                  </a:cubicBezTo>
                  <a:cubicBezTo>
                    <a:pt x="724" y="9"/>
                    <a:pt x="768" y="0"/>
                    <a:pt x="834" y="23"/>
                  </a:cubicBezTo>
                  <a:cubicBezTo>
                    <a:pt x="880" y="39"/>
                    <a:pt x="921" y="72"/>
                    <a:pt x="963" y="107"/>
                  </a:cubicBezTo>
                  <a:cubicBezTo>
                    <a:pt x="1003" y="141"/>
                    <a:pt x="1038" y="183"/>
                    <a:pt x="1072" y="222"/>
                  </a:cubicBezTo>
                  <a:cubicBezTo>
                    <a:pt x="1076" y="227"/>
                    <a:pt x="1076" y="227"/>
                    <a:pt x="1076" y="227"/>
                  </a:cubicBezTo>
                  <a:cubicBezTo>
                    <a:pt x="1085" y="238"/>
                    <a:pt x="1122" y="282"/>
                    <a:pt x="1128" y="289"/>
                  </a:cubicBezTo>
                  <a:cubicBezTo>
                    <a:pt x="1178" y="289"/>
                    <a:pt x="1178" y="289"/>
                    <a:pt x="1178" y="289"/>
                  </a:cubicBezTo>
                  <a:lnTo>
                    <a:pt x="1178" y="294"/>
                  </a:lnTo>
                  <a:close/>
                  <a:moveTo>
                    <a:pt x="1079" y="294"/>
                  </a:moveTo>
                  <a:cubicBezTo>
                    <a:pt x="1079" y="292"/>
                    <a:pt x="1079" y="292"/>
                    <a:pt x="1079" y="292"/>
                  </a:cubicBezTo>
                  <a:cubicBezTo>
                    <a:pt x="1077" y="293"/>
                    <a:pt x="1077" y="293"/>
                    <a:pt x="1077" y="293"/>
                  </a:cubicBezTo>
                  <a:cubicBezTo>
                    <a:pt x="1076" y="290"/>
                    <a:pt x="1055" y="263"/>
                    <a:pt x="1053" y="260"/>
                  </a:cubicBezTo>
                  <a:cubicBezTo>
                    <a:pt x="1039" y="243"/>
                    <a:pt x="1026" y="228"/>
                    <a:pt x="1014" y="214"/>
                  </a:cubicBezTo>
                  <a:cubicBezTo>
                    <a:pt x="1008" y="208"/>
                    <a:pt x="1002" y="201"/>
                    <a:pt x="996" y="194"/>
                  </a:cubicBezTo>
                  <a:cubicBezTo>
                    <a:pt x="950" y="140"/>
                    <a:pt x="902" y="84"/>
                    <a:pt x="838" y="54"/>
                  </a:cubicBezTo>
                  <a:cubicBezTo>
                    <a:pt x="814" y="44"/>
                    <a:pt x="786" y="33"/>
                    <a:pt x="761" y="40"/>
                  </a:cubicBezTo>
                  <a:cubicBezTo>
                    <a:pt x="736" y="46"/>
                    <a:pt x="723" y="73"/>
                    <a:pt x="715" y="94"/>
                  </a:cubicBezTo>
                  <a:cubicBezTo>
                    <a:pt x="695" y="156"/>
                    <a:pt x="693" y="218"/>
                    <a:pt x="690" y="283"/>
                  </a:cubicBezTo>
                  <a:cubicBezTo>
                    <a:pt x="690" y="292"/>
                    <a:pt x="690" y="292"/>
                    <a:pt x="690" y="292"/>
                  </a:cubicBezTo>
                  <a:cubicBezTo>
                    <a:pt x="685" y="291"/>
                    <a:pt x="685" y="291"/>
                    <a:pt x="685" y="291"/>
                  </a:cubicBezTo>
                  <a:cubicBezTo>
                    <a:pt x="685" y="283"/>
                    <a:pt x="685" y="283"/>
                    <a:pt x="685" y="283"/>
                  </a:cubicBezTo>
                  <a:cubicBezTo>
                    <a:pt x="687" y="217"/>
                    <a:pt x="689" y="155"/>
                    <a:pt x="710" y="92"/>
                  </a:cubicBezTo>
                  <a:cubicBezTo>
                    <a:pt x="718" y="70"/>
                    <a:pt x="733" y="42"/>
                    <a:pt x="760" y="34"/>
                  </a:cubicBezTo>
                  <a:cubicBezTo>
                    <a:pt x="787" y="28"/>
                    <a:pt x="815" y="38"/>
                    <a:pt x="840" y="50"/>
                  </a:cubicBezTo>
                  <a:cubicBezTo>
                    <a:pt x="905" y="80"/>
                    <a:pt x="954" y="136"/>
                    <a:pt x="1000" y="190"/>
                  </a:cubicBezTo>
                  <a:cubicBezTo>
                    <a:pt x="1006" y="197"/>
                    <a:pt x="1012" y="204"/>
                    <a:pt x="1018" y="211"/>
                  </a:cubicBezTo>
                  <a:cubicBezTo>
                    <a:pt x="1030" y="225"/>
                    <a:pt x="1043" y="240"/>
                    <a:pt x="1057" y="257"/>
                  </a:cubicBezTo>
                  <a:cubicBezTo>
                    <a:pt x="1069" y="272"/>
                    <a:pt x="1083" y="290"/>
                    <a:pt x="1082" y="293"/>
                  </a:cubicBezTo>
                  <a:cubicBezTo>
                    <a:pt x="1081" y="294"/>
                    <a:pt x="1081" y="294"/>
                    <a:pt x="1081" y="294"/>
                  </a:cubicBezTo>
                  <a:lnTo>
                    <a:pt x="1079" y="294"/>
                  </a:lnTo>
                  <a:close/>
                  <a:moveTo>
                    <a:pt x="277" y="294"/>
                  </a:moveTo>
                  <a:cubicBezTo>
                    <a:pt x="275" y="293"/>
                    <a:pt x="275" y="293"/>
                    <a:pt x="275" y="293"/>
                  </a:cubicBezTo>
                  <a:cubicBezTo>
                    <a:pt x="274" y="290"/>
                    <a:pt x="292" y="267"/>
                    <a:pt x="300" y="257"/>
                  </a:cubicBezTo>
                  <a:cubicBezTo>
                    <a:pt x="314" y="240"/>
                    <a:pt x="326" y="225"/>
                    <a:pt x="338" y="211"/>
                  </a:cubicBezTo>
                  <a:cubicBezTo>
                    <a:pt x="344" y="204"/>
                    <a:pt x="350" y="197"/>
                    <a:pt x="356" y="190"/>
                  </a:cubicBezTo>
                  <a:cubicBezTo>
                    <a:pt x="403" y="136"/>
                    <a:pt x="451" y="80"/>
                    <a:pt x="517" y="50"/>
                  </a:cubicBezTo>
                  <a:cubicBezTo>
                    <a:pt x="541" y="38"/>
                    <a:pt x="570" y="28"/>
                    <a:pt x="597" y="34"/>
                  </a:cubicBezTo>
                  <a:cubicBezTo>
                    <a:pt x="624" y="42"/>
                    <a:pt x="639" y="70"/>
                    <a:pt x="646" y="92"/>
                  </a:cubicBezTo>
                  <a:cubicBezTo>
                    <a:pt x="667" y="155"/>
                    <a:pt x="669" y="217"/>
                    <a:pt x="672" y="283"/>
                  </a:cubicBezTo>
                  <a:cubicBezTo>
                    <a:pt x="672" y="291"/>
                    <a:pt x="672" y="291"/>
                    <a:pt x="672" y="291"/>
                  </a:cubicBezTo>
                  <a:cubicBezTo>
                    <a:pt x="666" y="292"/>
                    <a:pt x="666" y="292"/>
                    <a:pt x="666" y="292"/>
                  </a:cubicBezTo>
                  <a:cubicBezTo>
                    <a:pt x="666" y="283"/>
                    <a:pt x="666" y="283"/>
                    <a:pt x="666" y="283"/>
                  </a:cubicBezTo>
                  <a:cubicBezTo>
                    <a:pt x="664" y="218"/>
                    <a:pt x="662" y="156"/>
                    <a:pt x="641" y="94"/>
                  </a:cubicBezTo>
                  <a:cubicBezTo>
                    <a:pt x="634" y="73"/>
                    <a:pt x="620" y="46"/>
                    <a:pt x="595" y="40"/>
                  </a:cubicBezTo>
                  <a:cubicBezTo>
                    <a:pt x="570" y="33"/>
                    <a:pt x="543" y="44"/>
                    <a:pt x="519" y="54"/>
                  </a:cubicBezTo>
                  <a:cubicBezTo>
                    <a:pt x="455" y="84"/>
                    <a:pt x="407" y="140"/>
                    <a:pt x="360" y="194"/>
                  </a:cubicBezTo>
                  <a:cubicBezTo>
                    <a:pt x="354" y="201"/>
                    <a:pt x="348" y="208"/>
                    <a:pt x="342" y="214"/>
                  </a:cubicBezTo>
                  <a:cubicBezTo>
                    <a:pt x="330" y="228"/>
                    <a:pt x="318" y="243"/>
                    <a:pt x="304" y="260"/>
                  </a:cubicBezTo>
                  <a:cubicBezTo>
                    <a:pt x="302" y="263"/>
                    <a:pt x="281" y="290"/>
                    <a:pt x="280" y="293"/>
                  </a:cubicBezTo>
                  <a:cubicBezTo>
                    <a:pt x="278" y="291"/>
                    <a:pt x="278" y="291"/>
                    <a:pt x="278" y="291"/>
                  </a:cubicBezTo>
                  <a:cubicBezTo>
                    <a:pt x="277" y="292"/>
                    <a:pt x="277" y="292"/>
                    <a:pt x="277" y="292"/>
                  </a:cubicBezTo>
                  <a:lnTo>
                    <a:pt x="277" y="29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2" name="Freeform 8">
              <a:extLst>
                <a:ext uri="{FF2B5EF4-FFF2-40B4-BE49-F238E27FC236}">
                  <a16:creationId xmlns:a16="http://schemas.microsoft.com/office/drawing/2014/main" id="{8F8F84A4-4AD1-4390-B825-8EC49D559BFA}"/>
                </a:ext>
              </a:extLst>
            </p:cNvPr>
            <p:cNvSpPr>
              <a:spLocks/>
            </p:cNvSpPr>
            <p:nvPr/>
          </p:nvSpPr>
          <p:spPr bwMode="auto">
            <a:xfrm>
              <a:off x="2784" y="1893"/>
              <a:ext cx="1027" cy="228"/>
            </a:xfrm>
            <a:custGeom>
              <a:avLst/>
              <a:gdLst>
                <a:gd name="T0" fmla="*/ 1027 w 1027"/>
                <a:gd name="T1" fmla="*/ 228 h 228"/>
                <a:gd name="T2" fmla="*/ 879 w 1027"/>
                <a:gd name="T3" fmla="*/ 228 h 228"/>
                <a:gd name="T4" fmla="*/ 879 w 1027"/>
                <a:gd name="T5" fmla="*/ 11 h 228"/>
                <a:gd name="T6" fmla="*/ 67 w 1027"/>
                <a:gd name="T7" fmla="*/ 11 h 228"/>
                <a:gd name="T8" fmla="*/ 67 w 1027"/>
                <a:gd name="T9" fmla="*/ 228 h 228"/>
                <a:gd name="T10" fmla="*/ 0 w 1027"/>
                <a:gd name="T11" fmla="*/ 228 h 228"/>
                <a:gd name="T12" fmla="*/ 0 w 1027"/>
                <a:gd name="T13" fmla="*/ 219 h 228"/>
                <a:gd name="T14" fmla="*/ 57 w 1027"/>
                <a:gd name="T15" fmla="*/ 219 h 228"/>
                <a:gd name="T16" fmla="*/ 57 w 1027"/>
                <a:gd name="T17" fmla="*/ 0 h 228"/>
                <a:gd name="T18" fmla="*/ 887 w 1027"/>
                <a:gd name="T19" fmla="*/ 0 h 228"/>
                <a:gd name="T20" fmla="*/ 887 w 1027"/>
                <a:gd name="T21" fmla="*/ 219 h 228"/>
                <a:gd name="T22" fmla="*/ 1027 w 1027"/>
                <a:gd name="T23" fmla="*/ 219 h 228"/>
                <a:gd name="T24" fmla="*/ 1027 w 1027"/>
                <a:gd name="T2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7" h="228">
                  <a:moveTo>
                    <a:pt x="1027" y="228"/>
                  </a:moveTo>
                  <a:lnTo>
                    <a:pt x="879" y="228"/>
                  </a:lnTo>
                  <a:lnTo>
                    <a:pt x="879" y="11"/>
                  </a:lnTo>
                  <a:lnTo>
                    <a:pt x="67" y="11"/>
                  </a:lnTo>
                  <a:lnTo>
                    <a:pt x="67" y="228"/>
                  </a:lnTo>
                  <a:lnTo>
                    <a:pt x="0" y="228"/>
                  </a:lnTo>
                  <a:lnTo>
                    <a:pt x="0" y="219"/>
                  </a:lnTo>
                  <a:lnTo>
                    <a:pt x="57" y="219"/>
                  </a:lnTo>
                  <a:lnTo>
                    <a:pt x="57" y="0"/>
                  </a:lnTo>
                  <a:lnTo>
                    <a:pt x="887" y="0"/>
                  </a:lnTo>
                  <a:lnTo>
                    <a:pt x="887" y="219"/>
                  </a:lnTo>
                  <a:lnTo>
                    <a:pt x="1027" y="219"/>
                  </a:lnTo>
                  <a:lnTo>
                    <a:pt x="1027" y="22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3" name="Freeform 9">
              <a:extLst>
                <a:ext uri="{FF2B5EF4-FFF2-40B4-BE49-F238E27FC236}">
                  <a16:creationId xmlns:a16="http://schemas.microsoft.com/office/drawing/2014/main" id="{45DFD183-1292-41BB-9BDC-ECBBD4B8D4DC}"/>
                </a:ext>
              </a:extLst>
            </p:cNvPr>
            <p:cNvSpPr>
              <a:spLocks/>
            </p:cNvSpPr>
            <p:nvPr/>
          </p:nvSpPr>
          <p:spPr bwMode="auto">
            <a:xfrm>
              <a:off x="3159" y="1948"/>
              <a:ext cx="183" cy="169"/>
            </a:xfrm>
            <a:custGeom>
              <a:avLst/>
              <a:gdLst>
                <a:gd name="T0" fmla="*/ 5 w 107"/>
                <a:gd name="T1" fmla="*/ 98 h 98"/>
                <a:gd name="T2" fmla="*/ 0 w 107"/>
                <a:gd name="T3" fmla="*/ 98 h 98"/>
                <a:gd name="T4" fmla="*/ 0 w 107"/>
                <a:gd name="T5" fmla="*/ 13 h 98"/>
                <a:gd name="T6" fmla="*/ 6 w 107"/>
                <a:gd name="T7" fmla="*/ 7 h 98"/>
                <a:gd name="T8" fmla="*/ 11 w 107"/>
                <a:gd name="T9" fmla="*/ 6 h 98"/>
                <a:gd name="T10" fmla="*/ 19 w 107"/>
                <a:gd name="T11" fmla="*/ 4 h 98"/>
                <a:gd name="T12" fmla="*/ 28 w 107"/>
                <a:gd name="T13" fmla="*/ 0 h 98"/>
                <a:gd name="T14" fmla="*/ 29 w 107"/>
                <a:gd name="T15" fmla="*/ 0 h 98"/>
                <a:gd name="T16" fmla="*/ 59 w 107"/>
                <a:gd name="T17" fmla="*/ 0 h 98"/>
                <a:gd name="T18" fmla="*/ 78 w 107"/>
                <a:gd name="T19" fmla="*/ 0 h 98"/>
                <a:gd name="T20" fmla="*/ 86 w 107"/>
                <a:gd name="T21" fmla="*/ 4 h 98"/>
                <a:gd name="T22" fmla="*/ 91 w 107"/>
                <a:gd name="T23" fmla="*/ 5 h 98"/>
                <a:gd name="T24" fmla="*/ 94 w 107"/>
                <a:gd name="T25" fmla="*/ 5 h 98"/>
                <a:gd name="T26" fmla="*/ 94 w 107"/>
                <a:gd name="T27" fmla="*/ 6 h 98"/>
                <a:gd name="T28" fmla="*/ 107 w 107"/>
                <a:gd name="T29" fmla="*/ 20 h 98"/>
                <a:gd name="T30" fmla="*/ 107 w 107"/>
                <a:gd name="T31" fmla="*/ 74 h 98"/>
                <a:gd name="T32" fmla="*/ 107 w 107"/>
                <a:gd name="T33" fmla="*/ 97 h 98"/>
                <a:gd name="T34" fmla="*/ 102 w 107"/>
                <a:gd name="T35" fmla="*/ 97 h 98"/>
                <a:gd name="T36" fmla="*/ 101 w 107"/>
                <a:gd name="T37" fmla="*/ 74 h 98"/>
                <a:gd name="T38" fmla="*/ 101 w 107"/>
                <a:gd name="T39" fmla="*/ 20 h 98"/>
                <a:gd name="T40" fmla="*/ 94 w 107"/>
                <a:gd name="T41" fmla="*/ 11 h 98"/>
                <a:gd name="T42" fmla="*/ 93 w 107"/>
                <a:gd name="T43" fmla="*/ 11 h 98"/>
                <a:gd name="T44" fmla="*/ 91 w 107"/>
                <a:gd name="T45" fmla="*/ 11 h 98"/>
                <a:gd name="T46" fmla="*/ 82 w 107"/>
                <a:gd name="T47" fmla="*/ 7 h 98"/>
                <a:gd name="T48" fmla="*/ 78 w 107"/>
                <a:gd name="T49" fmla="*/ 6 h 98"/>
                <a:gd name="T50" fmla="*/ 59 w 107"/>
                <a:gd name="T51" fmla="*/ 6 h 98"/>
                <a:gd name="T52" fmla="*/ 29 w 107"/>
                <a:gd name="T53" fmla="*/ 6 h 98"/>
                <a:gd name="T54" fmla="*/ 27 w 107"/>
                <a:gd name="T55" fmla="*/ 6 h 98"/>
                <a:gd name="T56" fmla="*/ 24 w 107"/>
                <a:gd name="T57" fmla="*/ 7 h 98"/>
                <a:gd name="T58" fmla="*/ 20 w 107"/>
                <a:gd name="T59" fmla="*/ 10 h 98"/>
                <a:gd name="T60" fmla="*/ 13 w 107"/>
                <a:gd name="T61" fmla="*/ 11 h 98"/>
                <a:gd name="T62" fmla="*/ 6 w 107"/>
                <a:gd name="T63" fmla="*/ 12 h 98"/>
                <a:gd name="T64" fmla="*/ 5 w 107"/>
                <a:gd name="T65" fmla="*/ 12 h 98"/>
                <a:gd name="T66" fmla="*/ 5 w 107"/>
                <a:gd name="T67" fmla="*/ 13 h 98"/>
                <a:gd name="T68" fmla="*/ 5 w 107"/>
                <a:gd name="T6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8">
                  <a:moveTo>
                    <a:pt x="5" y="98"/>
                  </a:moveTo>
                  <a:cubicBezTo>
                    <a:pt x="0" y="98"/>
                    <a:pt x="0" y="98"/>
                    <a:pt x="0" y="98"/>
                  </a:cubicBezTo>
                  <a:cubicBezTo>
                    <a:pt x="0" y="65"/>
                    <a:pt x="0" y="46"/>
                    <a:pt x="0" y="13"/>
                  </a:cubicBezTo>
                  <a:cubicBezTo>
                    <a:pt x="0" y="11"/>
                    <a:pt x="1" y="7"/>
                    <a:pt x="6" y="7"/>
                  </a:cubicBezTo>
                  <a:cubicBezTo>
                    <a:pt x="8" y="6"/>
                    <a:pt x="10" y="6"/>
                    <a:pt x="11" y="6"/>
                  </a:cubicBezTo>
                  <a:cubicBezTo>
                    <a:pt x="14" y="5"/>
                    <a:pt x="16" y="4"/>
                    <a:pt x="19" y="4"/>
                  </a:cubicBezTo>
                  <a:cubicBezTo>
                    <a:pt x="21" y="0"/>
                    <a:pt x="25" y="0"/>
                    <a:pt x="28" y="0"/>
                  </a:cubicBezTo>
                  <a:cubicBezTo>
                    <a:pt x="28" y="0"/>
                    <a:pt x="29" y="0"/>
                    <a:pt x="29" y="0"/>
                  </a:cubicBezTo>
                  <a:cubicBezTo>
                    <a:pt x="39" y="0"/>
                    <a:pt x="49" y="0"/>
                    <a:pt x="59" y="0"/>
                  </a:cubicBezTo>
                  <a:cubicBezTo>
                    <a:pt x="78" y="0"/>
                    <a:pt x="78" y="0"/>
                    <a:pt x="78" y="0"/>
                  </a:cubicBezTo>
                  <a:cubicBezTo>
                    <a:pt x="81" y="0"/>
                    <a:pt x="84" y="1"/>
                    <a:pt x="86" y="4"/>
                  </a:cubicBezTo>
                  <a:cubicBezTo>
                    <a:pt x="87" y="5"/>
                    <a:pt x="89" y="5"/>
                    <a:pt x="91" y="5"/>
                  </a:cubicBezTo>
                  <a:cubicBezTo>
                    <a:pt x="92" y="5"/>
                    <a:pt x="93" y="5"/>
                    <a:pt x="94" y="5"/>
                  </a:cubicBezTo>
                  <a:cubicBezTo>
                    <a:pt x="94" y="6"/>
                    <a:pt x="94" y="6"/>
                    <a:pt x="94" y="6"/>
                  </a:cubicBezTo>
                  <a:cubicBezTo>
                    <a:pt x="106" y="7"/>
                    <a:pt x="107" y="8"/>
                    <a:pt x="107" y="20"/>
                  </a:cubicBezTo>
                  <a:cubicBezTo>
                    <a:pt x="107" y="74"/>
                    <a:pt x="107" y="74"/>
                    <a:pt x="107" y="74"/>
                  </a:cubicBezTo>
                  <a:cubicBezTo>
                    <a:pt x="107" y="81"/>
                    <a:pt x="107" y="86"/>
                    <a:pt x="107" y="97"/>
                  </a:cubicBezTo>
                  <a:cubicBezTo>
                    <a:pt x="102" y="97"/>
                    <a:pt x="102" y="97"/>
                    <a:pt x="102" y="97"/>
                  </a:cubicBezTo>
                  <a:cubicBezTo>
                    <a:pt x="101" y="86"/>
                    <a:pt x="101" y="81"/>
                    <a:pt x="101" y="74"/>
                  </a:cubicBezTo>
                  <a:cubicBezTo>
                    <a:pt x="101" y="20"/>
                    <a:pt x="101" y="20"/>
                    <a:pt x="101" y="20"/>
                  </a:cubicBezTo>
                  <a:cubicBezTo>
                    <a:pt x="101" y="12"/>
                    <a:pt x="101" y="12"/>
                    <a:pt x="94" y="11"/>
                  </a:cubicBezTo>
                  <a:cubicBezTo>
                    <a:pt x="93" y="11"/>
                    <a:pt x="93" y="11"/>
                    <a:pt x="93" y="11"/>
                  </a:cubicBezTo>
                  <a:cubicBezTo>
                    <a:pt x="92" y="11"/>
                    <a:pt x="92" y="11"/>
                    <a:pt x="91" y="11"/>
                  </a:cubicBezTo>
                  <a:cubicBezTo>
                    <a:pt x="88" y="10"/>
                    <a:pt x="84" y="10"/>
                    <a:pt x="82" y="7"/>
                  </a:cubicBezTo>
                  <a:cubicBezTo>
                    <a:pt x="81" y="6"/>
                    <a:pt x="80" y="6"/>
                    <a:pt x="78" y="6"/>
                  </a:cubicBezTo>
                  <a:cubicBezTo>
                    <a:pt x="59" y="6"/>
                    <a:pt x="59" y="6"/>
                    <a:pt x="59" y="6"/>
                  </a:cubicBezTo>
                  <a:cubicBezTo>
                    <a:pt x="49" y="6"/>
                    <a:pt x="39" y="6"/>
                    <a:pt x="29" y="6"/>
                  </a:cubicBezTo>
                  <a:cubicBezTo>
                    <a:pt x="28" y="6"/>
                    <a:pt x="28" y="6"/>
                    <a:pt x="27" y="6"/>
                  </a:cubicBezTo>
                  <a:cubicBezTo>
                    <a:pt x="24" y="5"/>
                    <a:pt x="24" y="5"/>
                    <a:pt x="24" y="7"/>
                  </a:cubicBezTo>
                  <a:cubicBezTo>
                    <a:pt x="24" y="8"/>
                    <a:pt x="23" y="10"/>
                    <a:pt x="20" y="10"/>
                  </a:cubicBezTo>
                  <a:cubicBezTo>
                    <a:pt x="17" y="10"/>
                    <a:pt x="15" y="10"/>
                    <a:pt x="13" y="11"/>
                  </a:cubicBezTo>
                  <a:cubicBezTo>
                    <a:pt x="11" y="11"/>
                    <a:pt x="9" y="12"/>
                    <a:pt x="6" y="12"/>
                  </a:cubicBezTo>
                  <a:cubicBezTo>
                    <a:pt x="6" y="12"/>
                    <a:pt x="5" y="12"/>
                    <a:pt x="5" y="12"/>
                  </a:cubicBezTo>
                  <a:cubicBezTo>
                    <a:pt x="5" y="12"/>
                    <a:pt x="5" y="12"/>
                    <a:pt x="5" y="13"/>
                  </a:cubicBezTo>
                  <a:cubicBezTo>
                    <a:pt x="5" y="46"/>
                    <a:pt x="5" y="65"/>
                    <a:pt x="5" y="9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4" name="Freeform 10">
              <a:extLst>
                <a:ext uri="{FF2B5EF4-FFF2-40B4-BE49-F238E27FC236}">
                  <a16:creationId xmlns:a16="http://schemas.microsoft.com/office/drawing/2014/main" id="{A09C3DEC-F3BB-4AF0-B11E-6BBC533AB390}"/>
                </a:ext>
              </a:extLst>
            </p:cNvPr>
            <p:cNvSpPr>
              <a:spLocks noEditPoints="1"/>
            </p:cNvSpPr>
            <p:nvPr/>
          </p:nvSpPr>
          <p:spPr bwMode="auto">
            <a:xfrm>
              <a:off x="2647" y="1656"/>
              <a:ext cx="1226" cy="229"/>
            </a:xfrm>
            <a:custGeom>
              <a:avLst/>
              <a:gdLst>
                <a:gd name="T0" fmla="*/ 67 w 716"/>
                <a:gd name="T1" fmla="*/ 112 h 133"/>
                <a:gd name="T2" fmla="*/ 49 w 716"/>
                <a:gd name="T3" fmla="*/ 101 h 133"/>
                <a:gd name="T4" fmla="*/ 30 w 716"/>
                <a:gd name="T5" fmla="*/ 86 h 133"/>
                <a:gd name="T6" fmla="*/ 11 w 716"/>
                <a:gd name="T7" fmla="*/ 53 h 133"/>
                <a:gd name="T8" fmla="*/ 25 w 716"/>
                <a:gd name="T9" fmla="*/ 52 h 133"/>
                <a:gd name="T10" fmla="*/ 36 w 716"/>
                <a:gd name="T11" fmla="*/ 52 h 133"/>
                <a:gd name="T12" fmla="*/ 45 w 716"/>
                <a:gd name="T13" fmla="*/ 52 h 133"/>
                <a:gd name="T14" fmla="*/ 55 w 716"/>
                <a:gd name="T15" fmla="*/ 54 h 133"/>
                <a:gd name="T16" fmla="*/ 72 w 716"/>
                <a:gd name="T17" fmla="*/ 60 h 133"/>
                <a:gd name="T18" fmla="*/ 73 w 716"/>
                <a:gd name="T19" fmla="*/ 56 h 133"/>
                <a:gd name="T20" fmla="*/ 93 w 716"/>
                <a:gd name="T21" fmla="*/ 56 h 133"/>
                <a:gd name="T22" fmla="*/ 127 w 716"/>
                <a:gd name="T23" fmla="*/ 62 h 133"/>
                <a:gd name="T24" fmla="*/ 150 w 716"/>
                <a:gd name="T25" fmla="*/ 62 h 133"/>
                <a:gd name="T26" fmla="*/ 173 w 716"/>
                <a:gd name="T27" fmla="*/ 48 h 133"/>
                <a:gd name="T28" fmla="*/ 178 w 716"/>
                <a:gd name="T29" fmla="*/ 19 h 133"/>
                <a:gd name="T30" fmla="*/ 190 w 716"/>
                <a:gd name="T31" fmla="*/ 11 h 133"/>
                <a:gd name="T32" fmla="*/ 207 w 716"/>
                <a:gd name="T33" fmla="*/ 2 h 133"/>
                <a:gd name="T34" fmla="*/ 211 w 716"/>
                <a:gd name="T35" fmla="*/ 23 h 133"/>
                <a:gd name="T36" fmla="*/ 496 w 716"/>
                <a:gd name="T37" fmla="*/ 27 h 133"/>
                <a:gd name="T38" fmla="*/ 516 w 716"/>
                <a:gd name="T39" fmla="*/ 8 h 133"/>
                <a:gd name="T40" fmla="*/ 530 w 716"/>
                <a:gd name="T41" fmla="*/ 10 h 133"/>
                <a:gd name="T42" fmla="*/ 536 w 716"/>
                <a:gd name="T43" fmla="*/ 28 h 133"/>
                <a:gd name="T44" fmla="*/ 561 w 716"/>
                <a:gd name="T45" fmla="*/ 62 h 133"/>
                <a:gd name="T46" fmla="*/ 612 w 716"/>
                <a:gd name="T47" fmla="*/ 56 h 133"/>
                <a:gd name="T48" fmla="*/ 622 w 716"/>
                <a:gd name="T49" fmla="*/ 64 h 133"/>
                <a:gd name="T50" fmla="*/ 635 w 716"/>
                <a:gd name="T51" fmla="*/ 59 h 133"/>
                <a:gd name="T52" fmla="*/ 649 w 716"/>
                <a:gd name="T53" fmla="*/ 63 h 133"/>
                <a:gd name="T54" fmla="*/ 662 w 716"/>
                <a:gd name="T55" fmla="*/ 61 h 133"/>
                <a:gd name="T56" fmla="*/ 678 w 716"/>
                <a:gd name="T57" fmla="*/ 56 h 133"/>
                <a:gd name="T58" fmla="*/ 691 w 716"/>
                <a:gd name="T59" fmla="*/ 54 h 133"/>
                <a:gd name="T60" fmla="*/ 702 w 716"/>
                <a:gd name="T61" fmla="*/ 52 h 133"/>
                <a:gd name="T62" fmla="*/ 714 w 716"/>
                <a:gd name="T63" fmla="*/ 60 h 133"/>
                <a:gd name="T64" fmla="*/ 684 w 716"/>
                <a:gd name="T65" fmla="*/ 90 h 133"/>
                <a:gd name="T66" fmla="*/ 653 w 716"/>
                <a:gd name="T67" fmla="*/ 108 h 133"/>
                <a:gd name="T68" fmla="*/ 601 w 716"/>
                <a:gd name="T69" fmla="*/ 133 h 133"/>
                <a:gd name="T70" fmla="*/ 599 w 716"/>
                <a:gd name="T71" fmla="*/ 128 h 133"/>
                <a:gd name="T72" fmla="*/ 652 w 716"/>
                <a:gd name="T73" fmla="*/ 103 h 133"/>
                <a:gd name="T74" fmla="*/ 691 w 716"/>
                <a:gd name="T75" fmla="*/ 78 h 133"/>
                <a:gd name="T76" fmla="*/ 701 w 716"/>
                <a:gd name="T77" fmla="*/ 58 h 133"/>
                <a:gd name="T78" fmla="*/ 683 w 716"/>
                <a:gd name="T79" fmla="*/ 57 h 133"/>
                <a:gd name="T80" fmla="*/ 657 w 716"/>
                <a:gd name="T81" fmla="*/ 64 h 133"/>
                <a:gd name="T82" fmla="*/ 637 w 716"/>
                <a:gd name="T83" fmla="*/ 70 h 133"/>
                <a:gd name="T84" fmla="*/ 616 w 716"/>
                <a:gd name="T85" fmla="*/ 63 h 133"/>
                <a:gd name="T86" fmla="*/ 606 w 716"/>
                <a:gd name="T87" fmla="*/ 66 h 133"/>
                <a:gd name="T88" fmla="*/ 562 w 716"/>
                <a:gd name="T89" fmla="*/ 67 h 133"/>
                <a:gd name="T90" fmla="*/ 530 w 716"/>
                <a:gd name="T91" fmla="*/ 26 h 133"/>
                <a:gd name="T92" fmla="*/ 518 w 716"/>
                <a:gd name="T93" fmla="*/ 15 h 133"/>
                <a:gd name="T94" fmla="*/ 508 w 716"/>
                <a:gd name="T95" fmla="*/ 21 h 133"/>
                <a:gd name="T96" fmla="*/ 220 w 716"/>
                <a:gd name="T97" fmla="*/ 32 h 133"/>
                <a:gd name="T98" fmla="*/ 206 w 716"/>
                <a:gd name="T99" fmla="*/ 15 h 133"/>
                <a:gd name="T100" fmla="*/ 193 w 716"/>
                <a:gd name="T101" fmla="*/ 16 h 133"/>
                <a:gd name="T102" fmla="*/ 182 w 716"/>
                <a:gd name="T103" fmla="*/ 30 h 133"/>
                <a:gd name="T104" fmla="*/ 152 w 716"/>
                <a:gd name="T105" fmla="*/ 67 h 133"/>
                <a:gd name="T106" fmla="*/ 108 w 716"/>
                <a:gd name="T107" fmla="*/ 66 h 133"/>
                <a:gd name="T108" fmla="*/ 96 w 716"/>
                <a:gd name="T109" fmla="*/ 60 h 133"/>
                <a:gd name="T110" fmla="*/ 80 w 716"/>
                <a:gd name="T111" fmla="*/ 68 h 133"/>
                <a:gd name="T112" fmla="*/ 56 w 716"/>
                <a:gd name="T113" fmla="*/ 64 h 133"/>
                <a:gd name="T114" fmla="*/ 33 w 716"/>
                <a:gd name="T115" fmla="*/ 57 h 133"/>
                <a:gd name="T116" fmla="*/ 19 w 716"/>
                <a:gd name="T117" fmla="*/ 54 h 133"/>
                <a:gd name="T118" fmla="*/ 6 w 716"/>
                <a:gd name="T119" fmla="*/ 67 h 133"/>
                <a:gd name="T120" fmla="*/ 37 w 716"/>
                <a:gd name="T121" fmla="*/ 86 h 133"/>
                <a:gd name="T122" fmla="*/ 56 w 716"/>
                <a:gd name="T123"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 h="133">
                  <a:moveTo>
                    <a:pt x="113" y="133"/>
                  </a:moveTo>
                  <a:cubicBezTo>
                    <a:pt x="112" y="133"/>
                    <a:pt x="112" y="133"/>
                    <a:pt x="112" y="133"/>
                  </a:cubicBezTo>
                  <a:cubicBezTo>
                    <a:pt x="103" y="130"/>
                    <a:pt x="94" y="126"/>
                    <a:pt x="85" y="122"/>
                  </a:cubicBezTo>
                  <a:cubicBezTo>
                    <a:pt x="83" y="121"/>
                    <a:pt x="81" y="120"/>
                    <a:pt x="80" y="119"/>
                  </a:cubicBezTo>
                  <a:cubicBezTo>
                    <a:pt x="76" y="117"/>
                    <a:pt x="73" y="115"/>
                    <a:pt x="69" y="114"/>
                  </a:cubicBezTo>
                  <a:cubicBezTo>
                    <a:pt x="67" y="114"/>
                    <a:pt x="67" y="114"/>
                    <a:pt x="67" y="114"/>
                  </a:cubicBezTo>
                  <a:cubicBezTo>
                    <a:pt x="67" y="112"/>
                    <a:pt x="67" y="112"/>
                    <a:pt x="67" y="112"/>
                  </a:cubicBezTo>
                  <a:cubicBezTo>
                    <a:pt x="67" y="112"/>
                    <a:pt x="67" y="112"/>
                    <a:pt x="65" y="111"/>
                  </a:cubicBezTo>
                  <a:cubicBezTo>
                    <a:pt x="64" y="111"/>
                    <a:pt x="62" y="110"/>
                    <a:pt x="60" y="108"/>
                  </a:cubicBezTo>
                  <a:cubicBezTo>
                    <a:pt x="60" y="108"/>
                    <a:pt x="60" y="108"/>
                    <a:pt x="60" y="108"/>
                  </a:cubicBezTo>
                  <a:cubicBezTo>
                    <a:pt x="57" y="108"/>
                    <a:pt x="55" y="107"/>
                    <a:pt x="55" y="104"/>
                  </a:cubicBezTo>
                  <a:cubicBezTo>
                    <a:pt x="54" y="104"/>
                    <a:pt x="54" y="104"/>
                    <a:pt x="54" y="104"/>
                  </a:cubicBezTo>
                  <a:cubicBezTo>
                    <a:pt x="52" y="103"/>
                    <a:pt x="52" y="103"/>
                    <a:pt x="52" y="103"/>
                  </a:cubicBezTo>
                  <a:cubicBezTo>
                    <a:pt x="52" y="102"/>
                    <a:pt x="51" y="102"/>
                    <a:pt x="49" y="101"/>
                  </a:cubicBezTo>
                  <a:cubicBezTo>
                    <a:pt x="47" y="100"/>
                    <a:pt x="44" y="99"/>
                    <a:pt x="43" y="96"/>
                  </a:cubicBezTo>
                  <a:cubicBezTo>
                    <a:pt x="43" y="96"/>
                    <a:pt x="42" y="96"/>
                    <a:pt x="42" y="96"/>
                  </a:cubicBezTo>
                  <a:cubicBezTo>
                    <a:pt x="39" y="96"/>
                    <a:pt x="38" y="93"/>
                    <a:pt x="37" y="92"/>
                  </a:cubicBezTo>
                  <a:cubicBezTo>
                    <a:pt x="37" y="92"/>
                    <a:pt x="37" y="91"/>
                    <a:pt x="37" y="91"/>
                  </a:cubicBezTo>
                  <a:cubicBezTo>
                    <a:pt x="37" y="91"/>
                    <a:pt x="37" y="91"/>
                    <a:pt x="37" y="91"/>
                  </a:cubicBezTo>
                  <a:cubicBezTo>
                    <a:pt x="35" y="91"/>
                    <a:pt x="33" y="91"/>
                    <a:pt x="31" y="89"/>
                  </a:cubicBezTo>
                  <a:cubicBezTo>
                    <a:pt x="31" y="88"/>
                    <a:pt x="30" y="87"/>
                    <a:pt x="30" y="86"/>
                  </a:cubicBezTo>
                  <a:cubicBezTo>
                    <a:pt x="25" y="84"/>
                    <a:pt x="21" y="82"/>
                    <a:pt x="16" y="80"/>
                  </a:cubicBezTo>
                  <a:cubicBezTo>
                    <a:pt x="13" y="78"/>
                    <a:pt x="10" y="76"/>
                    <a:pt x="7" y="75"/>
                  </a:cubicBezTo>
                  <a:cubicBezTo>
                    <a:pt x="4" y="74"/>
                    <a:pt x="2" y="71"/>
                    <a:pt x="1" y="68"/>
                  </a:cubicBezTo>
                  <a:cubicBezTo>
                    <a:pt x="0" y="67"/>
                    <a:pt x="0" y="65"/>
                    <a:pt x="1" y="63"/>
                  </a:cubicBezTo>
                  <a:cubicBezTo>
                    <a:pt x="2" y="62"/>
                    <a:pt x="3" y="61"/>
                    <a:pt x="6" y="62"/>
                  </a:cubicBezTo>
                  <a:cubicBezTo>
                    <a:pt x="5" y="59"/>
                    <a:pt x="7" y="57"/>
                    <a:pt x="8" y="56"/>
                  </a:cubicBezTo>
                  <a:cubicBezTo>
                    <a:pt x="9" y="55"/>
                    <a:pt x="10" y="54"/>
                    <a:pt x="11" y="53"/>
                  </a:cubicBezTo>
                  <a:cubicBezTo>
                    <a:pt x="13" y="52"/>
                    <a:pt x="14" y="52"/>
                    <a:pt x="13" y="51"/>
                  </a:cubicBezTo>
                  <a:cubicBezTo>
                    <a:pt x="13" y="47"/>
                    <a:pt x="13" y="47"/>
                    <a:pt x="13" y="47"/>
                  </a:cubicBezTo>
                  <a:cubicBezTo>
                    <a:pt x="16" y="48"/>
                    <a:pt x="16" y="48"/>
                    <a:pt x="16" y="48"/>
                  </a:cubicBezTo>
                  <a:cubicBezTo>
                    <a:pt x="16" y="48"/>
                    <a:pt x="16" y="47"/>
                    <a:pt x="17" y="47"/>
                  </a:cubicBezTo>
                  <a:cubicBezTo>
                    <a:pt x="18" y="47"/>
                    <a:pt x="21" y="47"/>
                    <a:pt x="22" y="49"/>
                  </a:cubicBezTo>
                  <a:cubicBezTo>
                    <a:pt x="22" y="49"/>
                    <a:pt x="22" y="49"/>
                    <a:pt x="22" y="49"/>
                  </a:cubicBezTo>
                  <a:cubicBezTo>
                    <a:pt x="23" y="49"/>
                    <a:pt x="25" y="50"/>
                    <a:pt x="25" y="52"/>
                  </a:cubicBezTo>
                  <a:cubicBezTo>
                    <a:pt x="26" y="53"/>
                    <a:pt x="25" y="53"/>
                    <a:pt x="25" y="54"/>
                  </a:cubicBezTo>
                  <a:cubicBezTo>
                    <a:pt x="26" y="54"/>
                    <a:pt x="26" y="54"/>
                    <a:pt x="27" y="54"/>
                  </a:cubicBezTo>
                  <a:cubicBezTo>
                    <a:pt x="27" y="54"/>
                    <a:pt x="28" y="54"/>
                    <a:pt x="28" y="54"/>
                  </a:cubicBezTo>
                  <a:cubicBezTo>
                    <a:pt x="28" y="54"/>
                    <a:pt x="28" y="53"/>
                    <a:pt x="28" y="52"/>
                  </a:cubicBezTo>
                  <a:cubicBezTo>
                    <a:pt x="28" y="50"/>
                    <a:pt x="29" y="49"/>
                    <a:pt x="30" y="49"/>
                  </a:cubicBezTo>
                  <a:cubicBezTo>
                    <a:pt x="32" y="48"/>
                    <a:pt x="34" y="48"/>
                    <a:pt x="35" y="50"/>
                  </a:cubicBezTo>
                  <a:cubicBezTo>
                    <a:pt x="36" y="52"/>
                    <a:pt x="36" y="52"/>
                    <a:pt x="36" y="52"/>
                  </a:cubicBezTo>
                  <a:cubicBezTo>
                    <a:pt x="37" y="53"/>
                    <a:pt x="38" y="55"/>
                    <a:pt x="39" y="57"/>
                  </a:cubicBezTo>
                  <a:cubicBezTo>
                    <a:pt x="39" y="58"/>
                    <a:pt x="39" y="58"/>
                    <a:pt x="39" y="58"/>
                  </a:cubicBezTo>
                  <a:cubicBezTo>
                    <a:pt x="40" y="58"/>
                    <a:pt x="41" y="58"/>
                    <a:pt x="41" y="58"/>
                  </a:cubicBezTo>
                  <a:cubicBezTo>
                    <a:pt x="41" y="58"/>
                    <a:pt x="41" y="57"/>
                    <a:pt x="41" y="56"/>
                  </a:cubicBezTo>
                  <a:cubicBezTo>
                    <a:pt x="41" y="55"/>
                    <a:pt x="41" y="54"/>
                    <a:pt x="42" y="53"/>
                  </a:cubicBezTo>
                  <a:cubicBezTo>
                    <a:pt x="42" y="52"/>
                    <a:pt x="43" y="52"/>
                    <a:pt x="45" y="52"/>
                  </a:cubicBezTo>
                  <a:cubicBezTo>
                    <a:pt x="45" y="52"/>
                    <a:pt x="45" y="52"/>
                    <a:pt x="45" y="52"/>
                  </a:cubicBezTo>
                  <a:cubicBezTo>
                    <a:pt x="47" y="52"/>
                    <a:pt x="49" y="53"/>
                    <a:pt x="49" y="55"/>
                  </a:cubicBezTo>
                  <a:cubicBezTo>
                    <a:pt x="50" y="57"/>
                    <a:pt x="50" y="58"/>
                    <a:pt x="51" y="60"/>
                  </a:cubicBezTo>
                  <a:cubicBezTo>
                    <a:pt x="51" y="60"/>
                    <a:pt x="51" y="60"/>
                    <a:pt x="51" y="60"/>
                  </a:cubicBezTo>
                  <a:cubicBezTo>
                    <a:pt x="51" y="60"/>
                    <a:pt x="51" y="59"/>
                    <a:pt x="52" y="59"/>
                  </a:cubicBezTo>
                  <a:cubicBezTo>
                    <a:pt x="52" y="58"/>
                    <a:pt x="52" y="57"/>
                    <a:pt x="52" y="56"/>
                  </a:cubicBezTo>
                  <a:cubicBezTo>
                    <a:pt x="53" y="55"/>
                    <a:pt x="53" y="55"/>
                    <a:pt x="55" y="54"/>
                  </a:cubicBezTo>
                  <a:cubicBezTo>
                    <a:pt x="55" y="54"/>
                    <a:pt x="55" y="54"/>
                    <a:pt x="55" y="54"/>
                  </a:cubicBezTo>
                  <a:cubicBezTo>
                    <a:pt x="58" y="54"/>
                    <a:pt x="59" y="56"/>
                    <a:pt x="59" y="57"/>
                  </a:cubicBezTo>
                  <a:cubicBezTo>
                    <a:pt x="61" y="58"/>
                    <a:pt x="61" y="60"/>
                    <a:pt x="62" y="61"/>
                  </a:cubicBezTo>
                  <a:cubicBezTo>
                    <a:pt x="63" y="63"/>
                    <a:pt x="63" y="63"/>
                    <a:pt x="64" y="63"/>
                  </a:cubicBezTo>
                  <a:cubicBezTo>
                    <a:pt x="64" y="63"/>
                    <a:pt x="64" y="63"/>
                    <a:pt x="64" y="63"/>
                  </a:cubicBezTo>
                  <a:cubicBezTo>
                    <a:pt x="63" y="59"/>
                    <a:pt x="66" y="57"/>
                    <a:pt x="67" y="57"/>
                  </a:cubicBezTo>
                  <a:cubicBezTo>
                    <a:pt x="67" y="57"/>
                    <a:pt x="68" y="57"/>
                    <a:pt x="68" y="57"/>
                  </a:cubicBezTo>
                  <a:cubicBezTo>
                    <a:pt x="69" y="57"/>
                    <a:pt x="71" y="57"/>
                    <a:pt x="72" y="60"/>
                  </a:cubicBezTo>
                  <a:cubicBezTo>
                    <a:pt x="72" y="60"/>
                    <a:pt x="72" y="60"/>
                    <a:pt x="72" y="60"/>
                  </a:cubicBezTo>
                  <a:cubicBezTo>
                    <a:pt x="72" y="60"/>
                    <a:pt x="72" y="61"/>
                    <a:pt x="73" y="61"/>
                  </a:cubicBezTo>
                  <a:cubicBezTo>
                    <a:pt x="74" y="63"/>
                    <a:pt x="75" y="64"/>
                    <a:pt x="76" y="64"/>
                  </a:cubicBezTo>
                  <a:cubicBezTo>
                    <a:pt x="76" y="64"/>
                    <a:pt x="76" y="64"/>
                    <a:pt x="76" y="64"/>
                  </a:cubicBezTo>
                  <a:cubicBezTo>
                    <a:pt x="76" y="64"/>
                    <a:pt x="76" y="64"/>
                    <a:pt x="76" y="64"/>
                  </a:cubicBezTo>
                  <a:cubicBezTo>
                    <a:pt x="76" y="64"/>
                    <a:pt x="76" y="63"/>
                    <a:pt x="75" y="62"/>
                  </a:cubicBezTo>
                  <a:cubicBezTo>
                    <a:pt x="73" y="56"/>
                    <a:pt x="73" y="56"/>
                    <a:pt x="73" y="56"/>
                  </a:cubicBezTo>
                  <a:cubicBezTo>
                    <a:pt x="79" y="58"/>
                    <a:pt x="79" y="58"/>
                    <a:pt x="79" y="58"/>
                  </a:cubicBezTo>
                  <a:cubicBezTo>
                    <a:pt x="82" y="59"/>
                    <a:pt x="83" y="61"/>
                    <a:pt x="85" y="63"/>
                  </a:cubicBezTo>
                  <a:cubicBezTo>
                    <a:pt x="85" y="63"/>
                    <a:pt x="86" y="64"/>
                    <a:pt x="86" y="64"/>
                  </a:cubicBezTo>
                  <a:cubicBezTo>
                    <a:pt x="87" y="65"/>
                    <a:pt x="90" y="66"/>
                    <a:pt x="92" y="66"/>
                  </a:cubicBezTo>
                  <a:cubicBezTo>
                    <a:pt x="92" y="66"/>
                    <a:pt x="92" y="65"/>
                    <a:pt x="91" y="65"/>
                  </a:cubicBezTo>
                  <a:cubicBezTo>
                    <a:pt x="91" y="64"/>
                    <a:pt x="91" y="63"/>
                    <a:pt x="91" y="61"/>
                  </a:cubicBezTo>
                  <a:cubicBezTo>
                    <a:pt x="90" y="59"/>
                    <a:pt x="91" y="57"/>
                    <a:pt x="93" y="56"/>
                  </a:cubicBezTo>
                  <a:cubicBezTo>
                    <a:pt x="94" y="55"/>
                    <a:pt x="94" y="55"/>
                    <a:pt x="94" y="55"/>
                  </a:cubicBezTo>
                  <a:cubicBezTo>
                    <a:pt x="95" y="54"/>
                    <a:pt x="96" y="54"/>
                    <a:pt x="97" y="54"/>
                  </a:cubicBezTo>
                  <a:cubicBezTo>
                    <a:pt x="99" y="54"/>
                    <a:pt x="100" y="55"/>
                    <a:pt x="101" y="57"/>
                  </a:cubicBezTo>
                  <a:cubicBezTo>
                    <a:pt x="101" y="57"/>
                    <a:pt x="101" y="57"/>
                    <a:pt x="101" y="57"/>
                  </a:cubicBezTo>
                  <a:cubicBezTo>
                    <a:pt x="104" y="55"/>
                    <a:pt x="107" y="55"/>
                    <a:pt x="108" y="57"/>
                  </a:cubicBezTo>
                  <a:cubicBezTo>
                    <a:pt x="109" y="58"/>
                    <a:pt x="109" y="59"/>
                    <a:pt x="109" y="61"/>
                  </a:cubicBezTo>
                  <a:cubicBezTo>
                    <a:pt x="115" y="61"/>
                    <a:pt x="121" y="62"/>
                    <a:pt x="127" y="62"/>
                  </a:cubicBezTo>
                  <a:cubicBezTo>
                    <a:pt x="136" y="63"/>
                    <a:pt x="136" y="63"/>
                    <a:pt x="136" y="63"/>
                  </a:cubicBezTo>
                  <a:cubicBezTo>
                    <a:pt x="138" y="63"/>
                    <a:pt x="138" y="62"/>
                    <a:pt x="138" y="62"/>
                  </a:cubicBezTo>
                  <a:cubicBezTo>
                    <a:pt x="139" y="60"/>
                    <a:pt x="141" y="59"/>
                    <a:pt x="141" y="59"/>
                  </a:cubicBezTo>
                  <a:cubicBezTo>
                    <a:pt x="142" y="59"/>
                    <a:pt x="143" y="60"/>
                    <a:pt x="143" y="60"/>
                  </a:cubicBezTo>
                  <a:cubicBezTo>
                    <a:pt x="144" y="59"/>
                    <a:pt x="145" y="58"/>
                    <a:pt x="146" y="58"/>
                  </a:cubicBezTo>
                  <a:cubicBezTo>
                    <a:pt x="148" y="58"/>
                    <a:pt x="150" y="61"/>
                    <a:pt x="151" y="62"/>
                  </a:cubicBezTo>
                  <a:cubicBezTo>
                    <a:pt x="151" y="62"/>
                    <a:pt x="150" y="62"/>
                    <a:pt x="150" y="62"/>
                  </a:cubicBezTo>
                  <a:cubicBezTo>
                    <a:pt x="151" y="65"/>
                    <a:pt x="151" y="65"/>
                    <a:pt x="151" y="65"/>
                  </a:cubicBezTo>
                  <a:cubicBezTo>
                    <a:pt x="151" y="62"/>
                    <a:pt x="151" y="62"/>
                    <a:pt x="151" y="62"/>
                  </a:cubicBezTo>
                  <a:cubicBezTo>
                    <a:pt x="152" y="65"/>
                    <a:pt x="152" y="65"/>
                    <a:pt x="152" y="65"/>
                  </a:cubicBezTo>
                  <a:cubicBezTo>
                    <a:pt x="152" y="62"/>
                    <a:pt x="152" y="62"/>
                    <a:pt x="152" y="62"/>
                  </a:cubicBezTo>
                  <a:cubicBezTo>
                    <a:pt x="152" y="62"/>
                    <a:pt x="152" y="62"/>
                    <a:pt x="152" y="62"/>
                  </a:cubicBezTo>
                  <a:cubicBezTo>
                    <a:pt x="157" y="62"/>
                    <a:pt x="160" y="61"/>
                    <a:pt x="163" y="58"/>
                  </a:cubicBezTo>
                  <a:cubicBezTo>
                    <a:pt x="167" y="54"/>
                    <a:pt x="170" y="51"/>
                    <a:pt x="173" y="48"/>
                  </a:cubicBezTo>
                  <a:cubicBezTo>
                    <a:pt x="173" y="47"/>
                    <a:pt x="173" y="47"/>
                    <a:pt x="173" y="47"/>
                  </a:cubicBezTo>
                  <a:cubicBezTo>
                    <a:pt x="174" y="46"/>
                    <a:pt x="174" y="46"/>
                    <a:pt x="174" y="46"/>
                  </a:cubicBezTo>
                  <a:cubicBezTo>
                    <a:pt x="175" y="44"/>
                    <a:pt x="175" y="42"/>
                    <a:pt x="176" y="40"/>
                  </a:cubicBezTo>
                  <a:cubicBezTo>
                    <a:pt x="177" y="37"/>
                    <a:pt x="178" y="34"/>
                    <a:pt x="177" y="31"/>
                  </a:cubicBezTo>
                  <a:cubicBezTo>
                    <a:pt x="177" y="31"/>
                    <a:pt x="177" y="30"/>
                    <a:pt x="177" y="29"/>
                  </a:cubicBezTo>
                  <a:cubicBezTo>
                    <a:pt x="176" y="27"/>
                    <a:pt x="175" y="24"/>
                    <a:pt x="178" y="20"/>
                  </a:cubicBezTo>
                  <a:cubicBezTo>
                    <a:pt x="178" y="20"/>
                    <a:pt x="178" y="19"/>
                    <a:pt x="178" y="19"/>
                  </a:cubicBezTo>
                  <a:cubicBezTo>
                    <a:pt x="178" y="17"/>
                    <a:pt x="178" y="15"/>
                    <a:pt x="181" y="13"/>
                  </a:cubicBezTo>
                  <a:cubicBezTo>
                    <a:pt x="181" y="13"/>
                    <a:pt x="181" y="13"/>
                    <a:pt x="181" y="12"/>
                  </a:cubicBezTo>
                  <a:cubicBezTo>
                    <a:pt x="181" y="12"/>
                    <a:pt x="181" y="11"/>
                    <a:pt x="181" y="11"/>
                  </a:cubicBezTo>
                  <a:cubicBezTo>
                    <a:pt x="181" y="7"/>
                    <a:pt x="183" y="6"/>
                    <a:pt x="185" y="6"/>
                  </a:cubicBezTo>
                  <a:cubicBezTo>
                    <a:pt x="185" y="6"/>
                    <a:pt x="185" y="6"/>
                    <a:pt x="185" y="6"/>
                  </a:cubicBezTo>
                  <a:cubicBezTo>
                    <a:pt x="186" y="6"/>
                    <a:pt x="188" y="6"/>
                    <a:pt x="188" y="7"/>
                  </a:cubicBezTo>
                  <a:cubicBezTo>
                    <a:pt x="190" y="8"/>
                    <a:pt x="190" y="10"/>
                    <a:pt x="190" y="11"/>
                  </a:cubicBezTo>
                  <a:cubicBezTo>
                    <a:pt x="189" y="11"/>
                    <a:pt x="189" y="11"/>
                    <a:pt x="189" y="12"/>
                  </a:cubicBezTo>
                  <a:cubicBezTo>
                    <a:pt x="190" y="12"/>
                    <a:pt x="190" y="12"/>
                    <a:pt x="190" y="12"/>
                  </a:cubicBezTo>
                  <a:cubicBezTo>
                    <a:pt x="190" y="12"/>
                    <a:pt x="190" y="12"/>
                    <a:pt x="190" y="12"/>
                  </a:cubicBezTo>
                  <a:cubicBezTo>
                    <a:pt x="190" y="12"/>
                    <a:pt x="191" y="11"/>
                    <a:pt x="192" y="11"/>
                  </a:cubicBezTo>
                  <a:cubicBezTo>
                    <a:pt x="194" y="10"/>
                    <a:pt x="195" y="8"/>
                    <a:pt x="196" y="5"/>
                  </a:cubicBezTo>
                  <a:cubicBezTo>
                    <a:pt x="197" y="2"/>
                    <a:pt x="199" y="1"/>
                    <a:pt x="202" y="1"/>
                  </a:cubicBezTo>
                  <a:cubicBezTo>
                    <a:pt x="204" y="1"/>
                    <a:pt x="206" y="1"/>
                    <a:pt x="207" y="2"/>
                  </a:cubicBezTo>
                  <a:cubicBezTo>
                    <a:pt x="211" y="4"/>
                    <a:pt x="213" y="11"/>
                    <a:pt x="211" y="16"/>
                  </a:cubicBezTo>
                  <a:cubicBezTo>
                    <a:pt x="211" y="17"/>
                    <a:pt x="211" y="17"/>
                    <a:pt x="211" y="18"/>
                  </a:cubicBezTo>
                  <a:cubicBezTo>
                    <a:pt x="210" y="19"/>
                    <a:pt x="210" y="20"/>
                    <a:pt x="210" y="20"/>
                  </a:cubicBezTo>
                  <a:cubicBezTo>
                    <a:pt x="209" y="21"/>
                    <a:pt x="209" y="22"/>
                    <a:pt x="209" y="22"/>
                  </a:cubicBezTo>
                  <a:cubicBezTo>
                    <a:pt x="209" y="22"/>
                    <a:pt x="209" y="23"/>
                    <a:pt x="209" y="23"/>
                  </a:cubicBezTo>
                  <a:cubicBezTo>
                    <a:pt x="209" y="23"/>
                    <a:pt x="209" y="23"/>
                    <a:pt x="209" y="23"/>
                  </a:cubicBezTo>
                  <a:cubicBezTo>
                    <a:pt x="211" y="23"/>
                    <a:pt x="211" y="23"/>
                    <a:pt x="211" y="23"/>
                  </a:cubicBezTo>
                  <a:cubicBezTo>
                    <a:pt x="211" y="25"/>
                    <a:pt x="211" y="25"/>
                    <a:pt x="211" y="25"/>
                  </a:cubicBezTo>
                  <a:cubicBezTo>
                    <a:pt x="212" y="28"/>
                    <a:pt x="213" y="28"/>
                    <a:pt x="214" y="28"/>
                  </a:cubicBezTo>
                  <a:cubicBezTo>
                    <a:pt x="215" y="28"/>
                    <a:pt x="216" y="28"/>
                    <a:pt x="217" y="27"/>
                  </a:cubicBezTo>
                  <a:cubicBezTo>
                    <a:pt x="218" y="27"/>
                    <a:pt x="219" y="27"/>
                    <a:pt x="220" y="27"/>
                  </a:cubicBezTo>
                  <a:cubicBezTo>
                    <a:pt x="275" y="27"/>
                    <a:pt x="329" y="27"/>
                    <a:pt x="384" y="27"/>
                  </a:cubicBezTo>
                  <a:cubicBezTo>
                    <a:pt x="420" y="27"/>
                    <a:pt x="456" y="27"/>
                    <a:pt x="492" y="27"/>
                  </a:cubicBezTo>
                  <a:cubicBezTo>
                    <a:pt x="493" y="27"/>
                    <a:pt x="495" y="27"/>
                    <a:pt x="496" y="27"/>
                  </a:cubicBezTo>
                  <a:cubicBezTo>
                    <a:pt x="497" y="27"/>
                    <a:pt x="498" y="27"/>
                    <a:pt x="499" y="27"/>
                  </a:cubicBezTo>
                  <a:cubicBezTo>
                    <a:pt x="499" y="27"/>
                    <a:pt x="499" y="27"/>
                    <a:pt x="499" y="27"/>
                  </a:cubicBezTo>
                  <a:cubicBezTo>
                    <a:pt x="499" y="24"/>
                    <a:pt x="501" y="23"/>
                    <a:pt x="503" y="22"/>
                  </a:cubicBezTo>
                  <a:cubicBezTo>
                    <a:pt x="502" y="20"/>
                    <a:pt x="501" y="18"/>
                    <a:pt x="500" y="16"/>
                  </a:cubicBezTo>
                  <a:cubicBezTo>
                    <a:pt x="498" y="11"/>
                    <a:pt x="499" y="6"/>
                    <a:pt x="503" y="3"/>
                  </a:cubicBezTo>
                  <a:cubicBezTo>
                    <a:pt x="506" y="0"/>
                    <a:pt x="508" y="0"/>
                    <a:pt x="511" y="1"/>
                  </a:cubicBezTo>
                  <a:cubicBezTo>
                    <a:pt x="515" y="2"/>
                    <a:pt x="517" y="5"/>
                    <a:pt x="516" y="8"/>
                  </a:cubicBezTo>
                  <a:cubicBezTo>
                    <a:pt x="516" y="8"/>
                    <a:pt x="516" y="9"/>
                    <a:pt x="516" y="9"/>
                  </a:cubicBezTo>
                  <a:cubicBezTo>
                    <a:pt x="517" y="9"/>
                    <a:pt x="517" y="9"/>
                    <a:pt x="517" y="9"/>
                  </a:cubicBezTo>
                  <a:cubicBezTo>
                    <a:pt x="519" y="9"/>
                    <a:pt x="520" y="10"/>
                    <a:pt x="521" y="11"/>
                  </a:cubicBezTo>
                  <a:cubicBezTo>
                    <a:pt x="521" y="10"/>
                    <a:pt x="521" y="10"/>
                    <a:pt x="521" y="9"/>
                  </a:cubicBezTo>
                  <a:cubicBezTo>
                    <a:pt x="521" y="7"/>
                    <a:pt x="523" y="5"/>
                    <a:pt x="526" y="5"/>
                  </a:cubicBezTo>
                  <a:cubicBezTo>
                    <a:pt x="528" y="5"/>
                    <a:pt x="529" y="6"/>
                    <a:pt x="529" y="6"/>
                  </a:cubicBezTo>
                  <a:cubicBezTo>
                    <a:pt x="531" y="8"/>
                    <a:pt x="530" y="9"/>
                    <a:pt x="530" y="10"/>
                  </a:cubicBezTo>
                  <a:cubicBezTo>
                    <a:pt x="530" y="11"/>
                    <a:pt x="530" y="11"/>
                    <a:pt x="530" y="12"/>
                  </a:cubicBezTo>
                  <a:cubicBezTo>
                    <a:pt x="530" y="12"/>
                    <a:pt x="530" y="13"/>
                    <a:pt x="530" y="13"/>
                  </a:cubicBezTo>
                  <a:cubicBezTo>
                    <a:pt x="531" y="13"/>
                    <a:pt x="534" y="13"/>
                    <a:pt x="534" y="17"/>
                  </a:cubicBezTo>
                  <a:cubicBezTo>
                    <a:pt x="534" y="18"/>
                    <a:pt x="534" y="19"/>
                    <a:pt x="534" y="20"/>
                  </a:cubicBezTo>
                  <a:cubicBezTo>
                    <a:pt x="534" y="22"/>
                    <a:pt x="534" y="22"/>
                    <a:pt x="535" y="23"/>
                  </a:cubicBezTo>
                  <a:cubicBezTo>
                    <a:pt x="536" y="23"/>
                    <a:pt x="536" y="24"/>
                    <a:pt x="536" y="25"/>
                  </a:cubicBezTo>
                  <a:cubicBezTo>
                    <a:pt x="536" y="26"/>
                    <a:pt x="536" y="27"/>
                    <a:pt x="536" y="28"/>
                  </a:cubicBezTo>
                  <a:cubicBezTo>
                    <a:pt x="534" y="30"/>
                    <a:pt x="534" y="32"/>
                    <a:pt x="535" y="36"/>
                  </a:cubicBezTo>
                  <a:cubicBezTo>
                    <a:pt x="535" y="37"/>
                    <a:pt x="535" y="38"/>
                    <a:pt x="536" y="39"/>
                  </a:cubicBezTo>
                  <a:cubicBezTo>
                    <a:pt x="537" y="49"/>
                    <a:pt x="544" y="54"/>
                    <a:pt x="551" y="60"/>
                  </a:cubicBezTo>
                  <a:cubicBezTo>
                    <a:pt x="552" y="61"/>
                    <a:pt x="552" y="61"/>
                    <a:pt x="552" y="61"/>
                  </a:cubicBezTo>
                  <a:cubicBezTo>
                    <a:pt x="553" y="62"/>
                    <a:pt x="554" y="62"/>
                    <a:pt x="556" y="62"/>
                  </a:cubicBezTo>
                  <a:cubicBezTo>
                    <a:pt x="557" y="62"/>
                    <a:pt x="558" y="62"/>
                    <a:pt x="559" y="62"/>
                  </a:cubicBezTo>
                  <a:cubicBezTo>
                    <a:pt x="559" y="62"/>
                    <a:pt x="560" y="62"/>
                    <a:pt x="561" y="62"/>
                  </a:cubicBezTo>
                  <a:cubicBezTo>
                    <a:pt x="561" y="62"/>
                    <a:pt x="561" y="61"/>
                    <a:pt x="561" y="61"/>
                  </a:cubicBezTo>
                  <a:cubicBezTo>
                    <a:pt x="562" y="60"/>
                    <a:pt x="563" y="57"/>
                    <a:pt x="569" y="59"/>
                  </a:cubicBezTo>
                  <a:cubicBezTo>
                    <a:pt x="569" y="60"/>
                    <a:pt x="570" y="60"/>
                    <a:pt x="571" y="60"/>
                  </a:cubicBezTo>
                  <a:cubicBezTo>
                    <a:pt x="572" y="61"/>
                    <a:pt x="574" y="62"/>
                    <a:pt x="575" y="62"/>
                  </a:cubicBezTo>
                  <a:cubicBezTo>
                    <a:pt x="584" y="62"/>
                    <a:pt x="595" y="61"/>
                    <a:pt x="605" y="60"/>
                  </a:cubicBezTo>
                  <a:cubicBezTo>
                    <a:pt x="605" y="58"/>
                    <a:pt x="605" y="57"/>
                    <a:pt x="606" y="56"/>
                  </a:cubicBezTo>
                  <a:cubicBezTo>
                    <a:pt x="607" y="55"/>
                    <a:pt x="609" y="54"/>
                    <a:pt x="612" y="56"/>
                  </a:cubicBezTo>
                  <a:cubicBezTo>
                    <a:pt x="613" y="56"/>
                    <a:pt x="613" y="56"/>
                    <a:pt x="613" y="56"/>
                  </a:cubicBezTo>
                  <a:cubicBezTo>
                    <a:pt x="614" y="56"/>
                    <a:pt x="614" y="56"/>
                    <a:pt x="614" y="56"/>
                  </a:cubicBezTo>
                  <a:cubicBezTo>
                    <a:pt x="615" y="54"/>
                    <a:pt x="617" y="54"/>
                    <a:pt x="618" y="54"/>
                  </a:cubicBezTo>
                  <a:cubicBezTo>
                    <a:pt x="619" y="54"/>
                    <a:pt x="620" y="55"/>
                    <a:pt x="620" y="55"/>
                  </a:cubicBezTo>
                  <a:cubicBezTo>
                    <a:pt x="622" y="56"/>
                    <a:pt x="623" y="57"/>
                    <a:pt x="623" y="58"/>
                  </a:cubicBezTo>
                  <a:cubicBezTo>
                    <a:pt x="624" y="59"/>
                    <a:pt x="623" y="61"/>
                    <a:pt x="623" y="61"/>
                  </a:cubicBezTo>
                  <a:cubicBezTo>
                    <a:pt x="622" y="62"/>
                    <a:pt x="622" y="63"/>
                    <a:pt x="622" y="64"/>
                  </a:cubicBezTo>
                  <a:cubicBezTo>
                    <a:pt x="621" y="64"/>
                    <a:pt x="621" y="64"/>
                    <a:pt x="621" y="64"/>
                  </a:cubicBezTo>
                  <a:cubicBezTo>
                    <a:pt x="621" y="65"/>
                    <a:pt x="621" y="65"/>
                    <a:pt x="621" y="65"/>
                  </a:cubicBezTo>
                  <a:cubicBezTo>
                    <a:pt x="621" y="65"/>
                    <a:pt x="622" y="66"/>
                    <a:pt x="623" y="66"/>
                  </a:cubicBezTo>
                  <a:cubicBezTo>
                    <a:pt x="626" y="66"/>
                    <a:pt x="628" y="64"/>
                    <a:pt x="630" y="61"/>
                  </a:cubicBezTo>
                  <a:cubicBezTo>
                    <a:pt x="631" y="61"/>
                    <a:pt x="631" y="60"/>
                    <a:pt x="632" y="59"/>
                  </a:cubicBezTo>
                  <a:cubicBezTo>
                    <a:pt x="633" y="58"/>
                    <a:pt x="633" y="58"/>
                    <a:pt x="633" y="58"/>
                  </a:cubicBezTo>
                  <a:cubicBezTo>
                    <a:pt x="635" y="59"/>
                    <a:pt x="635" y="59"/>
                    <a:pt x="635" y="59"/>
                  </a:cubicBezTo>
                  <a:cubicBezTo>
                    <a:pt x="636" y="59"/>
                    <a:pt x="638" y="61"/>
                    <a:pt x="637" y="64"/>
                  </a:cubicBezTo>
                  <a:cubicBezTo>
                    <a:pt x="638" y="64"/>
                    <a:pt x="639" y="64"/>
                    <a:pt x="639" y="64"/>
                  </a:cubicBezTo>
                  <a:cubicBezTo>
                    <a:pt x="640" y="62"/>
                    <a:pt x="641" y="61"/>
                    <a:pt x="642" y="61"/>
                  </a:cubicBezTo>
                  <a:cubicBezTo>
                    <a:pt x="642" y="60"/>
                    <a:pt x="643" y="60"/>
                    <a:pt x="643" y="59"/>
                  </a:cubicBezTo>
                  <a:cubicBezTo>
                    <a:pt x="643" y="57"/>
                    <a:pt x="646" y="56"/>
                    <a:pt x="648" y="57"/>
                  </a:cubicBezTo>
                  <a:cubicBezTo>
                    <a:pt x="649" y="57"/>
                    <a:pt x="650" y="59"/>
                    <a:pt x="650" y="61"/>
                  </a:cubicBezTo>
                  <a:cubicBezTo>
                    <a:pt x="650" y="62"/>
                    <a:pt x="650" y="62"/>
                    <a:pt x="649" y="63"/>
                  </a:cubicBezTo>
                  <a:cubicBezTo>
                    <a:pt x="651" y="63"/>
                    <a:pt x="651" y="63"/>
                    <a:pt x="652" y="62"/>
                  </a:cubicBezTo>
                  <a:cubicBezTo>
                    <a:pt x="652" y="60"/>
                    <a:pt x="653" y="59"/>
                    <a:pt x="654" y="58"/>
                  </a:cubicBezTo>
                  <a:cubicBezTo>
                    <a:pt x="654" y="58"/>
                    <a:pt x="655" y="58"/>
                    <a:pt x="655" y="57"/>
                  </a:cubicBezTo>
                  <a:cubicBezTo>
                    <a:pt x="656" y="56"/>
                    <a:pt x="656" y="54"/>
                    <a:pt x="659" y="54"/>
                  </a:cubicBezTo>
                  <a:cubicBezTo>
                    <a:pt x="659" y="54"/>
                    <a:pt x="660" y="55"/>
                    <a:pt x="660" y="55"/>
                  </a:cubicBezTo>
                  <a:cubicBezTo>
                    <a:pt x="661" y="55"/>
                    <a:pt x="663" y="56"/>
                    <a:pt x="662" y="59"/>
                  </a:cubicBezTo>
                  <a:cubicBezTo>
                    <a:pt x="663" y="59"/>
                    <a:pt x="663" y="60"/>
                    <a:pt x="662" y="61"/>
                  </a:cubicBezTo>
                  <a:cubicBezTo>
                    <a:pt x="663" y="61"/>
                    <a:pt x="664" y="60"/>
                    <a:pt x="665" y="60"/>
                  </a:cubicBezTo>
                  <a:cubicBezTo>
                    <a:pt x="666" y="59"/>
                    <a:pt x="667" y="57"/>
                    <a:pt x="668" y="56"/>
                  </a:cubicBezTo>
                  <a:cubicBezTo>
                    <a:pt x="668" y="52"/>
                    <a:pt x="670" y="52"/>
                    <a:pt x="671" y="52"/>
                  </a:cubicBezTo>
                  <a:cubicBezTo>
                    <a:pt x="672" y="52"/>
                    <a:pt x="672" y="52"/>
                    <a:pt x="672" y="52"/>
                  </a:cubicBezTo>
                  <a:cubicBezTo>
                    <a:pt x="673" y="52"/>
                    <a:pt x="675" y="53"/>
                    <a:pt x="675" y="56"/>
                  </a:cubicBezTo>
                  <a:cubicBezTo>
                    <a:pt x="675" y="57"/>
                    <a:pt x="675" y="57"/>
                    <a:pt x="675" y="58"/>
                  </a:cubicBezTo>
                  <a:cubicBezTo>
                    <a:pt x="677" y="58"/>
                    <a:pt x="678" y="58"/>
                    <a:pt x="678" y="56"/>
                  </a:cubicBezTo>
                  <a:cubicBezTo>
                    <a:pt x="678" y="54"/>
                    <a:pt x="679" y="53"/>
                    <a:pt x="681" y="51"/>
                  </a:cubicBezTo>
                  <a:cubicBezTo>
                    <a:pt x="681" y="50"/>
                    <a:pt x="682" y="50"/>
                    <a:pt x="682" y="49"/>
                  </a:cubicBezTo>
                  <a:cubicBezTo>
                    <a:pt x="685" y="45"/>
                    <a:pt x="685" y="45"/>
                    <a:pt x="685" y="45"/>
                  </a:cubicBezTo>
                  <a:cubicBezTo>
                    <a:pt x="687" y="50"/>
                    <a:pt x="687" y="50"/>
                    <a:pt x="687" y="50"/>
                  </a:cubicBezTo>
                  <a:cubicBezTo>
                    <a:pt x="687" y="50"/>
                    <a:pt x="688" y="51"/>
                    <a:pt x="688" y="51"/>
                  </a:cubicBezTo>
                  <a:cubicBezTo>
                    <a:pt x="688" y="53"/>
                    <a:pt x="689" y="54"/>
                    <a:pt x="689" y="54"/>
                  </a:cubicBezTo>
                  <a:cubicBezTo>
                    <a:pt x="689" y="54"/>
                    <a:pt x="690" y="54"/>
                    <a:pt x="691" y="54"/>
                  </a:cubicBezTo>
                  <a:cubicBezTo>
                    <a:pt x="690" y="53"/>
                    <a:pt x="690" y="52"/>
                    <a:pt x="691" y="51"/>
                  </a:cubicBezTo>
                  <a:cubicBezTo>
                    <a:pt x="692" y="49"/>
                    <a:pt x="694" y="49"/>
                    <a:pt x="695" y="48"/>
                  </a:cubicBezTo>
                  <a:cubicBezTo>
                    <a:pt x="695" y="48"/>
                    <a:pt x="695" y="48"/>
                    <a:pt x="695" y="48"/>
                  </a:cubicBezTo>
                  <a:cubicBezTo>
                    <a:pt x="696" y="48"/>
                    <a:pt x="697" y="47"/>
                    <a:pt x="698" y="47"/>
                  </a:cubicBezTo>
                  <a:cubicBezTo>
                    <a:pt x="699" y="47"/>
                    <a:pt x="699" y="47"/>
                    <a:pt x="699" y="47"/>
                  </a:cubicBezTo>
                  <a:cubicBezTo>
                    <a:pt x="701" y="48"/>
                    <a:pt x="701" y="48"/>
                    <a:pt x="701" y="48"/>
                  </a:cubicBezTo>
                  <a:cubicBezTo>
                    <a:pt x="702" y="49"/>
                    <a:pt x="702" y="50"/>
                    <a:pt x="702" y="52"/>
                  </a:cubicBezTo>
                  <a:cubicBezTo>
                    <a:pt x="702" y="52"/>
                    <a:pt x="702" y="52"/>
                    <a:pt x="703" y="53"/>
                  </a:cubicBezTo>
                  <a:cubicBezTo>
                    <a:pt x="704" y="54"/>
                    <a:pt x="705" y="55"/>
                    <a:pt x="706" y="57"/>
                  </a:cubicBezTo>
                  <a:cubicBezTo>
                    <a:pt x="706" y="57"/>
                    <a:pt x="707" y="57"/>
                    <a:pt x="707" y="58"/>
                  </a:cubicBezTo>
                  <a:cubicBezTo>
                    <a:pt x="707" y="59"/>
                    <a:pt x="708" y="59"/>
                    <a:pt x="708" y="60"/>
                  </a:cubicBezTo>
                  <a:cubicBezTo>
                    <a:pt x="708" y="62"/>
                    <a:pt x="709" y="62"/>
                    <a:pt x="709" y="62"/>
                  </a:cubicBezTo>
                  <a:cubicBezTo>
                    <a:pt x="709" y="62"/>
                    <a:pt x="710" y="62"/>
                    <a:pt x="711" y="62"/>
                  </a:cubicBezTo>
                  <a:cubicBezTo>
                    <a:pt x="714" y="60"/>
                    <a:pt x="714" y="60"/>
                    <a:pt x="714" y="60"/>
                  </a:cubicBezTo>
                  <a:cubicBezTo>
                    <a:pt x="715" y="63"/>
                    <a:pt x="715" y="63"/>
                    <a:pt x="715" y="63"/>
                  </a:cubicBezTo>
                  <a:cubicBezTo>
                    <a:pt x="716" y="69"/>
                    <a:pt x="714" y="72"/>
                    <a:pt x="709" y="75"/>
                  </a:cubicBezTo>
                  <a:cubicBezTo>
                    <a:pt x="707" y="76"/>
                    <a:pt x="705" y="77"/>
                    <a:pt x="704" y="77"/>
                  </a:cubicBezTo>
                  <a:cubicBezTo>
                    <a:pt x="701" y="78"/>
                    <a:pt x="699" y="79"/>
                    <a:pt x="697" y="81"/>
                  </a:cubicBezTo>
                  <a:cubicBezTo>
                    <a:pt x="695" y="82"/>
                    <a:pt x="694" y="82"/>
                    <a:pt x="693" y="83"/>
                  </a:cubicBezTo>
                  <a:cubicBezTo>
                    <a:pt x="689" y="84"/>
                    <a:pt x="686" y="86"/>
                    <a:pt x="684" y="89"/>
                  </a:cubicBezTo>
                  <a:cubicBezTo>
                    <a:pt x="684" y="90"/>
                    <a:pt x="684" y="90"/>
                    <a:pt x="684" y="90"/>
                  </a:cubicBezTo>
                  <a:cubicBezTo>
                    <a:pt x="682" y="90"/>
                    <a:pt x="682" y="90"/>
                    <a:pt x="682" y="90"/>
                  </a:cubicBezTo>
                  <a:cubicBezTo>
                    <a:pt x="680" y="90"/>
                    <a:pt x="679" y="91"/>
                    <a:pt x="678" y="93"/>
                  </a:cubicBezTo>
                  <a:cubicBezTo>
                    <a:pt x="676" y="94"/>
                    <a:pt x="675" y="95"/>
                    <a:pt x="673" y="96"/>
                  </a:cubicBezTo>
                  <a:cubicBezTo>
                    <a:pt x="671" y="97"/>
                    <a:pt x="670" y="98"/>
                    <a:pt x="668" y="99"/>
                  </a:cubicBezTo>
                  <a:cubicBezTo>
                    <a:pt x="666" y="101"/>
                    <a:pt x="665" y="101"/>
                    <a:pt x="663" y="102"/>
                  </a:cubicBezTo>
                  <a:cubicBezTo>
                    <a:pt x="662" y="103"/>
                    <a:pt x="661" y="104"/>
                    <a:pt x="660" y="104"/>
                  </a:cubicBezTo>
                  <a:cubicBezTo>
                    <a:pt x="659" y="106"/>
                    <a:pt x="656" y="108"/>
                    <a:pt x="653" y="108"/>
                  </a:cubicBezTo>
                  <a:cubicBezTo>
                    <a:pt x="651" y="109"/>
                    <a:pt x="648" y="110"/>
                    <a:pt x="647" y="112"/>
                  </a:cubicBezTo>
                  <a:cubicBezTo>
                    <a:pt x="645" y="114"/>
                    <a:pt x="641" y="116"/>
                    <a:pt x="639" y="117"/>
                  </a:cubicBezTo>
                  <a:cubicBezTo>
                    <a:pt x="637" y="117"/>
                    <a:pt x="636" y="118"/>
                    <a:pt x="635" y="119"/>
                  </a:cubicBezTo>
                  <a:cubicBezTo>
                    <a:pt x="634" y="119"/>
                    <a:pt x="632" y="120"/>
                    <a:pt x="631" y="120"/>
                  </a:cubicBezTo>
                  <a:cubicBezTo>
                    <a:pt x="628" y="122"/>
                    <a:pt x="625" y="123"/>
                    <a:pt x="622" y="125"/>
                  </a:cubicBezTo>
                  <a:cubicBezTo>
                    <a:pt x="616" y="127"/>
                    <a:pt x="610" y="130"/>
                    <a:pt x="604" y="132"/>
                  </a:cubicBezTo>
                  <a:cubicBezTo>
                    <a:pt x="603" y="132"/>
                    <a:pt x="602" y="133"/>
                    <a:pt x="601" y="133"/>
                  </a:cubicBezTo>
                  <a:cubicBezTo>
                    <a:pt x="601" y="133"/>
                    <a:pt x="601" y="133"/>
                    <a:pt x="601" y="133"/>
                  </a:cubicBezTo>
                  <a:lnTo>
                    <a:pt x="113" y="133"/>
                  </a:lnTo>
                  <a:close/>
                  <a:moveTo>
                    <a:pt x="71" y="110"/>
                  </a:moveTo>
                  <a:cubicBezTo>
                    <a:pt x="75" y="111"/>
                    <a:pt x="79" y="112"/>
                    <a:pt x="82" y="114"/>
                  </a:cubicBezTo>
                  <a:cubicBezTo>
                    <a:pt x="84" y="115"/>
                    <a:pt x="85" y="116"/>
                    <a:pt x="87" y="117"/>
                  </a:cubicBezTo>
                  <a:cubicBezTo>
                    <a:pt x="96" y="121"/>
                    <a:pt x="105" y="125"/>
                    <a:pt x="113" y="128"/>
                  </a:cubicBezTo>
                  <a:cubicBezTo>
                    <a:pt x="599" y="128"/>
                    <a:pt x="599" y="128"/>
                    <a:pt x="599" y="128"/>
                  </a:cubicBezTo>
                  <a:cubicBezTo>
                    <a:pt x="600" y="128"/>
                    <a:pt x="601" y="127"/>
                    <a:pt x="602" y="127"/>
                  </a:cubicBezTo>
                  <a:cubicBezTo>
                    <a:pt x="608" y="125"/>
                    <a:pt x="614" y="123"/>
                    <a:pt x="620" y="120"/>
                  </a:cubicBezTo>
                  <a:cubicBezTo>
                    <a:pt x="623" y="118"/>
                    <a:pt x="626" y="117"/>
                    <a:pt x="629" y="116"/>
                  </a:cubicBezTo>
                  <a:cubicBezTo>
                    <a:pt x="630" y="115"/>
                    <a:pt x="631" y="114"/>
                    <a:pt x="632" y="114"/>
                  </a:cubicBezTo>
                  <a:cubicBezTo>
                    <a:pt x="634" y="113"/>
                    <a:pt x="635" y="112"/>
                    <a:pt x="637" y="112"/>
                  </a:cubicBezTo>
                  <a:cubicBezTo>
                    <a:pt x="638" y="111"/>
                    <a:pt x="641" y="110"/>
                    <a:pt x="643" y="108"/>
                  </a:cubicBezTo>
                  <a:cubicBezTo>
                    <a:pt x="645" y="106"/>
                    <a:pt x="649" y="104"/>
                    <a:pt x="652" y="103"/>
                  </a:cubicBezTo>
                  <a:cubicBezTo>
                    <a:pt x="654" y="103"/>
                    <a:pt x="655" y="102"/>
                    <a:pt x="657" y="100"/>
                  </a:cubicBezTo>
                  <a:cubicBezTo>
                    <a:pt x="658" y="99"/>
                    <a:pt x="659" y="98"/>
                    <a:pt x="661" y="98"/>
                  </a:cubicBezTo>
                  <a:cubicBezTo>
                    <a:pt x="662" y="97"/>
                    <a:pt x="663" y="96"/>
                    <a:pt x="665" y="95"/>
                  </a:cubicBezTo>
                  <a:cubicBezTo>
                    <a:pt x="667" y="94"/>
                    <a:pt x="669" y="92"/>
                    <a:pt x="671" y="91"/>
                  </a:cubicBezTo>
                  <a:cubicBezTo>
                    <a:pt x="672" y="91"/>
                    <a:pt x="673" y="90"/>
                    <a:pt x="674" y="89"/>
                  </a:cubicBezTo>
                  <a:cubicBezTo>
                    <a:pt x="676" y="87"/>
                    <a:pt x="677" y="86"/>
                    <a:pt x="680" y="85"/>
                  </a:cubicBezTo>
                  <a:cubicBezTo>
                    <a:pt x="683" y="81"/>
                    <a:pt x="687" y="79"/>
                    <a:pt x="691" y="78"/>
                  </a:cubicBezTo>
                  <a:cubicBezTo>
                    <a:pt x="692" y="77"/>
                    <a:pt x="693" y="77"/>
                    <a:pt x="694" y="76"/>
                  </a:cubicBezTo>
                  <a:cubicBezTo>
                    <a:pt x="697" y="75"/>
                    <a:pt x="699" y="74"/>
                    <a:pt x="701" y="73"/>
                  </a:cubicBezTo>
                  <a:cubicBezTo>
                    <a:pt x="703" y="72"/>
                    <a:pt x="705" y="71"/>
                    <a:pt x="706" y="70"/>
                  </a:cubicBezTo>
                  <a:cubicBezTo>
                    <a:pt x="708" y="70"/>
                    <a:pt x="709" y="69"/>
                    <a:pt x="709" y="68"/>
                  </a:cubicBezTo>
                  <a:cubicBezTo>
                    <a:pt x="707" y="68"/>
                    <a:pt x="704" y="67"/>
                    <a:pt x="703" y="62"/>
                  </a:cubicBezTo>
                  <a:cubicBezTo>
                    <a:pt x="703" y="62"/>
                    <a:pt x="702" y="61"/>
                    <a:pt x="702" y="60"/>
                  </a:cubicBezTo>
                  <a:cubicBezTo>
                    <a:pt x="702" y="60"/>
                    <a:pt x="701" y="59"/>
                    <a:pt x="701" y="58"/>
                  </a:cubicBezTo>
                  <a:cubicBezTo>
                    <a:pt x="701" y="58"/>
                    <a:pt x="700" y="57"/>
                    <a:pt x="700" y="57"/>
                  </a:cubicBezTo>
                  <a:cubicBezTo>
                    <a:pt x="699" y="56"/>
                    <a:pt x="698" y="55"/>
                    <a:pt x="697" y="54"/>
                  </a:cubicBezTo>
                  <a:cubicBezTo>
                    <a:pt x="697" y="55"/>
                    <a:pt x="697" y="55"/>
                    <a:pt x="697" y="55"/>
                  </a:cubicBezTo>
                  <a:cubicBezTo>
                    <a:pt x="697" y="57"/>
                    <a:pt x="695" y="57"/>
                    <a:pt x="695" y="58"/>
                  </a:cubicBezTo>
                  <a:cubicBezTo>
                    <a:pt x="693" y="59"/>
                    <a:pt x="691" y="60"/>
                    <a:pt x="689" y="60"/>
                  </a:cubicBezTo>
                  <a:cubicBezTo>
                    <a:pt x="687" y="60"/>
                    <a:pt x="685" y="59"/>
                    <a:pt x="684" y="56"/>
                  </a:cubicBezTo>
                  <a:cubicBezTo>
                    <a:pt x="683" y="56"/>
                    <a:pt x="683" y="57"/>
                    <a:pt x="683" y="57"/>
                  </a:cubicBezTo>
                  <a:cubicBezTo>
                    <a:pt x="682" y="63"/>
                    <a:pt x="677" y="63"/>
                    <a:pt x="675" y="63"/>
                  </a:cubicBezTo>
                  <a:cubicBezTo>
                    <a:pt x="674" y="63"/>
                    <a:pt x="674" y="63"/>
                    <a:pt x="674" y="63"/>
                  </a:cubicBezTo>
                  <a:cubicBezTo>
                    <a:pt x="672" y="63"/>
                    <a:pt x="671" y="63"/>
                    <a:pt x="671" y="62"/>
                  </a:cubicBezTo>
                  <a:cubicBezTo>
                    <a:pt x="671" y="62"/>
                    <a:pt x="670" y="62"/>
                    <a:pt x="670" y="62"/>
                  </a:cubicBezTo>
                  <a:cubicBezTo>
                    <a:pt x="670" y="62"/>
                    <a:pt x="670" y="63"/>
                    <a:pt x="669" y="63"/>
                  </a:cubicBezTo>
                  <a:cubicBezTo>
                    <a:pt x="667" y="66"/>
                    <a:pt x="663" y="67"/>
                    <a:pt x="660" y="66"/>
                  </a:cubicBezTo>
                  <a:cubicBezTo>
                    <a:pt x="658" y="66"/>
                    <a:pt x="657" y="65"/>
                    <a:pt x="657" y="64"/>
                  </a:cubicBezTo>
                  <a:cubicBezTo>
                    <a:pt x="657" y="64"/>
                    <a:pt x="657" y="64"/>
                    <a:pt x="657" y="64"/>
                  </a:cubicBezTo>
                  <a:cubicBezTo>
                    <a:pt x="656" y="67"/>
                    <a:pt x="653" y="68"/>
                    <a:pt x="650" y="68"/>
                  </a:cubicBezTo>
                  <a:cubicBezTo>
                    <a:pt x="649" y="68"/>
                    <a:pt x="648" y="68"/>
                    <a:pt x="647" y="68"/>
                  </a:cubicBezTo>
                  <a:cubicBezTo>
                    <a:pt x="645" y="68"/>
                    <a:pt x="645" y="67"/>
                    <a:pt x="644" y="66"/>
                  </a:cubicBezTo>
                  <a:cubicBezTo>
                    <a:pt x="644" y="66"/>
                    <a:pt x="644" y="66"/>
                    <a:pt x="644" y="66"/>
                  </a:cubicBezTo>
                  <a:cubicBezTo>
                    <a:pt x="644" y="66"/>
                    <a:pt x="644" y="66"/>
                    <a:pt x="644" y="66"/>
                  </a:cubicBezTo>
                  <a:cubicBezTo>
                    <a:pt x="643" y="69"/>
                    <a:pt x="639" y="70"/>
                    <a:pt x="637" y="70"/>
                  </a:cubicBezTo>
                  <a:cubicBezTo>
                    <a:pt x="637" y="70"/>
                    <a:pt x="636" y="70"/>
                    <a:pt x="636" y="70"/>
                  </a:cubicBezTo>
                  <a:cubicBezTo>
                    <a:pt x="636" y="70"/>
                    <a:pt x="636" y="70"/>
                    <a:pt x="636" y="70"/>
                  </a:cubicBezTo>
                  <a:cubicBezTo>
                    <a:pt x="634" y="70"/>
                    <a:pt x="633" y="69"/>
                    <a:pt x="633" y="69"/>
                  </a:cubicBezTo>
                  <a:cubicBezTo>
                    <a:pt x="632" y="68"/>
                    <a:pt x="632" y="68"/>
                    <a:pt x="632" y="67"/>
                  </a:cubicBezTo>
                  <a:cubicBezTo>
                    <a:pt x="630" y="69"/>
                    <a:pt x="627" y="71"/>
                    <a:pt x="622" y="71"/>
                  </a:cubicBezTo>
                  <a:cubicBezTo>
                    <a:pt x="620" y="71"/>
                    <a:pt x="618" y="70"/>
                    <a:pt x="616" y="69"/>
                  </a:cubicBezTo>
                  <a:cubicBezTo>
                    <a:pt x="615" y="67"/>
                    <a:pt x="615" y="65"/>
                    <a:pt x="616" y="63"/>
                  </a:cubicBezTo>
                  <a:cubicBezTo>
                    <a:pt x="616" y="62"/>
                    <a:pt x="617" y="61"/>
                    <a:pt x="617" y="61"/>
                  </a:cubicBezTo>
                  <a:cubicBezTo>
                    <a:pt x="617" y="60"/>
                    <a:pt x="617" y="60"/>
                    <a:pt x="618" y="60"/>
                  </a:cubicBezTo>
                  <a:cubicBezTo>
                    <a:pt x="618" y="60"/>
                    <a:pt x="618" y="60"/>
                    <a:pt x="618" y="60"/>
                  </a:cubicBezTo>
                  <a:cubicBezTo>
                    <a:pt x="616" y="61"/>
                    <a:pt x="615" y="61"/>
                    <a:pt x="613" y="61"/>
                  </a:cubicBezTo>
                  <a:cubicBezTo>
                    <a:pt x="612" y="61"/>
                    <a:pt x="611" y="61"/>
                    <a:pt x="610" y="61"/>
                  </a:cubicBezTo>
                  <a:cubicBezTo>
                    <a:pt x="610" y="62"/>
                    <a:pt x="610" y="63"/>
                    <a:pt x="609" y="64"/>
                  </a:cubicBezTo>
                  <a:cubicBezTo>
                    <a:pt x="608" y="65"/>
                    <a:pt x="607" y="65"/>
                    <a:pt x="606" y="66"/>
                  </a:cubicBezTo>
                  <a:cubicBezTo>
                    <a:pt x="595" y="67"/>
                    <a:pt x="585" y="67"/>
                    <a:pt x="576" y="67"/>
                  </a:cubicBezTo>
                  <a:cubicBezTo>
                    <a:pt x="576" y="67"/>
                    <a:pt x="576" y="67"/>
                    <a:pt x="576" y="67"/>
                  </a:cubicBezTo>
                  <a:cubicBezTo>
                    <a:pt x="572" y="67"/>
                    <a:pt x="570" y="66"/>
                    <a:pt x="568" y="65"/>
                  </a:cubicBezTo>
                  <a:cubicBezTo>
                    <a:pt x="568" y="65"/>
                    <a:pt x="567" y="64"/>
                    <a:pt x="567" y="64"/>
                  </a:cubicBezTo>
                  <a:cubicBezTo>
                    <a:pt x="566" y="64"/>
                    <a:pt x="566" y="64"/>
                    <a:pt x="566" y="64"/>
                  </a:cubicBezTo>
                  <a:cubicBezTo>
                    <a:pt x="566" y="64"/>
                    <a:pt x="566" y="64"/>
                    <a:pt x="565" y="64"/>
                  </a:cubicBezTo>
                  <a:cubicBezTo>
                    <a:pt x="565" y="65"/>
                    <a:pt x="564" y="67"/>
                    <a:pt x="562" y="67"/>
                  </a:cubicBezTo>
                  <a:cubicBezTo>
                    <a:pt x="561" y="67"/>
                    <a:pt x="560" y="67"/>
                    <a:pt x="559" y="67"/>
                  </a:cubicBezTo>
                  <a:cubicBezTo>
                    <a:pt x="558" y="67"/>
                    <a:pt x="557" y="67"/>
                    <a:pt x="556" y="67"/>
                  </a:cubicBezTo>
                  <a:cubicBezTo>
                    <a:pt x="554" y="67"/>
                    <a:pt x="551" y="67"/>
                    <a:pt x="549" y="65"/>
                  </a:cubicBezTo>
                  <a:cubicBezTo>
                    <a:pt x="547" y="64"/>
                    <a:pt x="547" y="64"/>
                    <a:pt x="547" y="64"/>
                  </a:cubicBezTo>
                  <a:cubicBezTo>
                    <a:pt x="540" y="58"/>
                    <a:pt x="532" y="52"/>
                    <a:pt x="530" y="40"/>
                  </a:cubicBezTo>
                  <a:cubicBezTo>
                    <a:pt x="530" y="39"/>
                    <a:pt x="530" y="38"/>
                    <a:pt x="530" y="37"/>
                  </a:cubicBezTo>
                  <a:cubicBezTo>
                    <a:pt x="529" y="34"/>
                    <a:pt x="528" y="30"/>
                    <a:pt x="530" y="26"/>
                  </a:cubicBezTo>
                  <a:cubicBezTo>
                    <a:pt x="529" y="24"/>
                    <a:pt x="529" y="22"/>
                    <a:pt x="529" y="20"/>
                  </a:cubicBezTo>
                  <a:cubicBezTo>
                    <a:pt x="529" y="19"/>
                    <a:pt x="529" y="19"/>
                    <a:pt x="529" y="18"/>
                  </a:cubicBezTo>
                  <a:cubicBezTo>
                    <a:pt x="529" y="18"/>
                    <a:pt x="529" y="18"/>
                    <a:pt x="529" y="18"/>
                  </a:cubicBezTo>
                  <a:cubicBezTo>
                    <a:pt x="528" y="18"/>
                    <a:pt x="527" y="17"/>
                    <a:pt x="526" y="16"/>
                  </a:cubicBezTo>
                  <a:cubicBezTo>
                    <a:pt x="526" y="17"/>
                    <a:pt x="525" y="17"/>
                    <a:pt x="525" y="17"/>
                  </a:cubicBezTo>
                  <a:cubicBezTo>
                    <a:pt x="522" y="19"/>
                    <a:pt x="520" y="17"/>
                    <a:pt x="519" y="17"/>
                  </a:cubicBezTo>
                  <a:cubicBezTo>
                    <a:pt x="518" y="16"/>
                    <a:pt x="518" y="15"/>
                    <a:pt x="518" y="15"/>
                  </a:cubicBezTo>
                  <a:cubicBezTo>
                    <a:pt x="517" y="14"/>
                    <a:pt x="517" y="14"/>
                    <a:pt x="517" y="14"/>
                  </a:cubicBezTo>
                  <a:cubicBezTo>
                    <a:pt x="516" y="14"/>
                    <a:pt x="514" y="14"/>
                    <a:pt x="512" y="12"/>
                  </a:cubicBezTo>
                  <a:cubicBezTo>
                    <a:pt x="511" y="11"/>
                    <a:pt x="511" y="9"/>
                    <a:pt x="511" y="8"/>
                  </a:cubicBezTo>
                  <a:cubicBezTo>
                    <a:pt x="511" y="7"/>
                    <a:pt x="511" y="7"/>
                    <a:pt x="509" y="6"/>
                  </a:cubicBezTo>
                  <a:cubicBezTo>
                    <a:pt x="509" y="6"/>
                    <a:pt x="508" y="5"/>
                    <a:pt x="507" y="7"/>
                  </a:cubicBezTo>
                  <a:cubicBezTo>
                    <a:pt x="505" y="9"/>
                    <a:pt x="504" y="11"/>
                    <a:pt x="505" y="14"/>
                  </a:cubicBezTo>
                  <a:cubicBezTo>
                    <a:pt x="506" y="16"/>
                    <a:pt x="507" y="19"/>
                    <a:pt x="508" y="21"/>
                  </a:cubicBezTo>
                  <a:cubicBezTo>
                    <a:pt x="508" y="22"/>
                    <a:pt x="509" y="24"/>
                    <a:pt x="507" y="26"/>
                  </a:cubicBezTo>
                  <a:cubicBezTo>
                    <a:pt x="507" y="26"/>
                    <a:pt x="506" y="27"/>
                    <a:pt x="504" y="27"/>
                  </a:cubicBezTo>
                  <a:cubicBezTo>
                    <a:pt x="504" y="30"/>
                    <a:pt x="503" y="32"/>
                    <a:pt x="499" y="32"/>
                  </a:cubicBezTo>
                  <a:cubicBezTo>
                    <a:pt x="498" y="32"/>
                    <a:pt x="497" y="32"/>
                    <a:pt x="496" y="32"/>
                  </a:cubicBezTo>
                  <a:cubicBezTo>
                    <a:pt x="495" y="32"/>
                    <a:pt x="494" y="33"/>
                    <a:pt x="492" y="33"/>
                  </a:cubicBezTo>
                  <a:cubicBezTo>
                    <a:pt x="456" y="32"/>
                    <a:pt x="420" y="32"/>
                    <a:pt x="384" y="32"/>
                  </a:cubicBezTo>
                  <a:cubicBezTo>
                    <a:pt x="329" y="33"/>
                    <a:pt x="275" y="33"/>
                    <a:pt x="220" y="32"/>
                  </a:cubicBezTo>
                  <a:cubicBezTo>
                    <a:pt x="220" y="32"/>
                    <a:pt x="219" y="33"/>
                    <a:pt x="218" y="33"/>
                  </a:cubicBezTo>
                  <a:cubicBezTo>
                    <a:pt x="217" y="33"/>
                    <a:pt x="215" y="33"/>
                    <a:pt x="214" y="33"/>
                  </a:cubicBezTo>
                  <a:cubicBezTo>
                    <a:pt x="210" y="33"/>
                    <a:pt x="208" y="31"/>
                    <a:pt x="207" y="28"/>
                  </a:cubicBezTo>
                  <a:cubicBezTo>
                    <a:pt x="205" y="27"/>
                    <a:pt x="205" y="27"/>
                    <a:pt x="204" y="26"/>
                  </a:cubicBezTo>
                  <a:cubicBezTo>
                    <a:pt x="203" y="24"/>
                    <a:pt x="204" y="22"/>
                    <a:pt x="204" y="21"/>
                  </a:cubicBezTo>
                  <a:cubicBezTo>
                    <a:pt x="204" y="20"/>
                    <a:pt x="204" y="20"/>
                    <a:pt x="204" y="20"/>
                  </a:cubicBezTo>
                  <a:cubicBezTo>
                    <a:pt x="205" y="18"/>
                    <a:pt x="205" y="17"/>
                    <a:pt x="206" y="15"/>
                  </a:cubicBezTo>
                  <a:cubicBezTo>
                    <a:pt x="206" y="15"/>
                    <a:pt x="206" y="14"/>
                    <a:pt x="206" y="14"/>
                  </a:cubicBezTo>
                  <a:cubicBezTo>
                    <a:pt x="207" y="12"/>
                    <a:pt x="206" y="8"/>
                    <a:pt x="204" y="7"/>
                  </a:cubicBezTo>
                  <a:cubicBezTo>
                    <a:pt x="203" y="6"/>
                    <a:pt x="202" y="6"/>
                    <a:pt x="202" y="6"/>
                  </a:cubicBezTo>
                  <a:cubicBezTo>
                    <a:pt x="201" y="6"/>
                    <a:pt x="201" y="6"/>
                    <a:pt x="201" y="6"/>
                  </a:cubicBezTo>
                  <a:cubicBezTo>
                    <a:pt x="200" y="11"/>
                    <a:pt x="198" y="14"/>
                    <a:pt x="194" y="15"/>
                  </a:cubicBezTo>
                  <a:cubicBezTo>
                    <a:pt x="194" y="15"/>
                    <a:pt x="194" y="16"/>
                    <a:pt x="194" y="16"/>
                  </a:cubicBezTo>
                  <a:cubicBezTo>
                    <a:pt x="193" y="16"/>
                    <a:pt x="193" y="16"/>
                    <a:pt x="193" y="16"/>
                  </a:cubicBezTo>
                  <a:cubicBezTo>
                    <a:pt x="192" y="17"/>
                    <a:pt x="190" y="19"/>
                    <a:pt x="187" y="18"/>
                  </a:cubicBezTo>
                  <a:cubicBezTo>
                    <a:pt x="186" y="18"/>
                    <a:pt x="186" y="17"/>
                    <a:pt x="185" y="17"/>
                  </a:cubicBezTo>
                  <a:cubicBezTo>
                    <a:pt x="185" y="17"/>
                    <a:pt x="184" y="17"/>
                    <a:pt x="184" y="17"/>
                  </a:cubicBezTo>
                  <a:cubicBezTo>
                    <a:pt x="183" y="18"/>
                    <a:pt x="183" y="18"/>
                    <a:pt x="183" y="20"/>
                  </a:cubicBezTo>
                  <a:cubicBezTo>
                    <a:pt x="183" y="21"/>
                    <a:pt x="183" y="22"/>
                    <a:pt x="182" y="23"/>
                  </a:cubicBezTo>
                  <a:cubicBezTo>
                    <a:pt x="181" y="25"/>
                    <a:pt x="181" y="26"/>
                    <a:pt x="182" y="28"/>
                  </a:cubicBezTo>
                  <a:cubicBezTo>
                    <a:pt x="182" y="29"/>
                    <a:pt x="182" y="30"/>
                    <a:pt x="182" y="30"/>
                  </a:cubicBezTo>
                  <a:cubicBezTo>
                    <a:pt x="183" y="35"/>
                    <a:pt x="182" y="38"/>
                    <a:pt x="181" y="42"/>
                  </a:cubicBezTo>
                  <a:cubicBezTo>
                    <a:pt x="180" y="43"/>
                    <a:pt x="180" y="45"/>
                    <a:pt x="180" y="47"/>
                  </a:cubicBezTo>
                  <a:cubicBezTo>
                    <a:pt x="179" y="48"/>
                    <a:pt x="178" y="49"/>
                    <a:pt x="178" y="50"/>
                  </a:cubicBezTo>
                  <a:cubicBezTo>
                    <a:pt x="177" y="51"/>
                    <a:pt x="177" y="51"/>
                    <a:pt x="177" y="51"/>
                  </a:cubicBezTo>
                  <a:cubicBezTo>
                    <a:pt x="174" y="54"/>
                    <a:pt x="171" y="58"/>
                    <a:pt x="167" y="62"/>
                  </a:cubicBezTo>
                  <a:cubicBezTo>
                    <a:pt x="163" y="65"/>
                    <a:pt x="158" y="67"/>
                    <a:pt x="152" y="67"/>
                  </a:cubicBezTo>
                  <a:cubicBezTo>
                    <a:pt x="152" y="67"/>
                    <a:pt x="152" y="67"/>
                    <a:pt x="152" y="67"/>
                  </a:cubicBezTo>
                  <a:cubicBezTo>
                    <a:pt x="151" y="65"/>
                    <a:pt x="151" y="65"/>
                    <a:pt x="151" y="65"/>
                  </a:cubicBezTo>
                  <a:cubicBezTo>
                    <a:pt x="151" y="67"/>
                    <a:pt x="151" y="67"/>
                    <a:pt x="151" y="67"/>
                  </a:cubicBezTo>
                  <a:cubicBezTo>
                    <a:pt x="150" y="67"/>
                    <a:pt x="147" y="67"/>
                    <a:pt x="146" y="65"/>
                  </a:cubicBezTo>
                  <a:cubicBezTo>
                    <a:pt x="144" y="66"/>
                    <a:pt x="143" y="66"/>
                    <a:pt x="142" y="65"/>
                  </a:cubicBezTo>
                  <a:cubicBezTo>
                    <a:pt x="141" y="67"/>
                    <a:pt x="140" y="68"/>
                    <a:pt x="137" y="68"/>
                  </a:cubicBezTo>
                  <a:cubicBezTo>
                    <a:pt x="127" y="67"/>
                    <a:pt x="127" y="67"/>
                    <a:pt x="127" y="67"/>
                  </a:cubicBezTo>
                  <a:cubicBezTo>
                    <a:pt x="121" y="67"/>
                    <a:pt x="115" y="67"/>
                    <a:pt x="108" y="66"/>
                  </a:cubicBezTo>
                  <a:cubicBezTo>
                    <a:pt x="108" y="66"/>
                    <a:pt x="106" y="66"/>
                    <a:pt x="105" y="65"/>
                  </a:cubicBezTo>
                  <a:cubicBezTo>
                    <a:pt x="104" y="64"/>
                    <a:pt x="104" y="62"/>
                    <a:pt x="104" y="61"/>
                  </a:cubicBezTo>
                  <a:cubicBezTo>
                    <a:pt x="104" y="61"/>
                    <a:pt x="104" y="61"/>
                    <a:pt x="104" y="61"/>
                  </a:cubicBezTo>
                  <a:cubicBezTo>
                    <a:pt x="104" y="61"/>
                    <a:pt x="104" y="61"/>
                    <a:pt x="104" y="61"/>
                  </a:cubicBezTo>
                  <a:cubicBezTo>
                    <a:pt x="103" y="62"/>
                    <a:pt x="101" y="62"/>
                    <a:pt x="100" y="62"/>
                  </a:cubicBezTo>
                  <a:cubicBezTo>
                    <a:pt x="98" y="62"/>
                    <a:pt x="97" y="61"/>
                    <a:pt x="96" y="60"/>
                  </a:cubicBezTo>
                  <a:cubicBezTo>
                    <a:pt x="96" y="60"/>
                    <a:pt x="96" y="60"/>
                    <a:pt x="96" y="60"/>
                  </a:cubicBezTo>
                  <a:cubicBezTo>
                    <a:pt x="96" y="61"/>
                    <a:pt x="96" y="62"/>
                    <a:pt x="97" y="63"/>
                  </a:cubicBezTo>
                  <a:cubicBezTo>
                    <a:pt x="97" y="64"/>
                    <a:pt x="97" y="65"/>
                    <a:pt x="97" y="66"/>
                  </a:cubicBezTo>
                  <a:cubicBezTo>
                    <a:pt x="98" y="68"/>
                    <a:pt x="97" y="70"/>
                    <a:pt x="96" y="71"/>
                  </a:cubicBezTo>
                  <a:cubicBezTo>
                    <a:pt x="95" y="71"/>
                    <a:pt x="94" y="71"/>
                    <a:pt x="93" y="71"/>
                  </a:cubicBezTo>
                  <a:cubicBezTo>
                    <a:pt x="90" y="71"/>
                    <a:pt x="84" y="70"/>
                    <a:pt x="82" y="68"/>
                  </a:cubicBezTo>
                  <a:cubicBezTo>
                    <a:pt x="82" y="68"/>
                    <a:pt x="81" y="67"/>
                    <a:pt x="81" y="67"/>
                  </a:cubicBezTo>
                  <a:cubicBezTo>
                    <a:pt x="81" y="67"/>
                    <a:pt x="81" y="68"/>
                    <a:pt x="80" y="68"/>
                  </a:cubicBezTo>
                  <a:cubicBezTo>
                    <a:pt x="79" y="70"/>
                    <a:pt x="77" y="70"/>
                    <a:pt x="74" y="69"/>
                  </a:cubicBezTo>
                  <a:cubicBezTo>
                    <a:pt x="72" y="69"/>
                    <a:pt x="71" y="67"/>
                    <a:pt x="70" y="66"/>
                  </a:cubicBezTo>
                  <a:cubicBezTo>
                    <a:pt x="69" y="66"/>
                    <a:pt x="69" y="66"/>
                    <a:pt x="69" y="66"/>
                  </a:cubicBezTo>
                  <a:cubicBezTo>
                    <a:pt x="68" y="68"/>
                    <a:pt x="66" y="68"/>
                    <a:pt x="64" y="68"/>
                  </a:cubicBezTo>
                  <a:cubicBezTo>
                    <a:pt x="60" y="68"/>
                    <a:pt x="58" y="65"/>
                    <a:pt x="57" y="63"/>
                  </a:cubicBezTo>
                  <a:cubicBezTo>
                    <a:pt x="57" y="63"/>
                    <a:pt x="57" y="63"/>
                    <a:pt x="57" y="63"/>
                  </a:cubicBezTo>
                  <a:cubicBezTo>
                    <a:pt x="57" y="63"/>
                    <a:pt x="57" y="64"/>
                    <a:pt x="56" y="64"/>
                  </a:cubicBezTo>
                  <a:cubicBezTo>
                    <a:pt x="56" y="65"/>
                    <a:pt x="55" y="66"/>
                    <a:pt x="53" y="66"/>
                  </a:cubicBezTo>
                  <a:cubicBezTo>
                    <a:pt x="52" y="66"/>
                    <a:pt x="52" y="66"/>
                    <a:pt x="52" y="66"/>
                  </a:cubicBezTo>
                  <a:cubicBezTo>
                    <a:pt x="49" y="66"/>
                    <a:pt x="47" y="65"/>
                    <a:pt x="46" y="62"/>
                  </a:cubicBezTo>
                  <a:cubicBezTo>
                    <a:pt x="46" y="61"/>
                    <a:pt x="46" y="61"/>
                    <a:pt x="45" y="61"/>
                  </a:cubicBezTo>
                  <a:cubicBezTo>
                    <a:pt x="44" y="63"/>
                    <a:pt x="42" y="64"/>
                    <a:pt x="37" y="62"/>
                  </a:cubicBezTo>
                  <a:cubicBezTo>
                    <a:pt x="35" y="61"/>
                    <a:pt x="35" y="60"/>
                    <a:pt x="34" y="59"/>
                  </a:cubicBezTo>
                  <a:cubicBezTo>
                    <a:pt x="34" y="58"/>
                    <a:pt x="34" y="58"/>
                    <a:pt x="33" y="57"/>
                  </a:cubicBezTo>
                  <a:cubicBezTo>
                    <a:pt x="33" y="58"/>
                    <a:pt x="33" y="58"/>
                    <a:pt x="32" y="59"/>
                  </a:cubicBezTo>
                  <a:cubicBezTo>
                    <a:pt x="32" y="59"/>
                    <a:pt x="31" y="60"/>
                    <a:pt x="30" y="60"/>
                  </a:cubicBezTo>
                  <a:cubicBezTo>
                    <a:pt x="28" y="60"/>
                    <a:pt x="27" y="60"/>
                    <a:pt x="25" y="59"/>
                  </a:cubicBezTo>
                  <a:cubicBezTo>
                    <a:pt x="24" y="59"/>
                    <a:pt x="24" y="59"/>
                    <a:pt x="24" y="59"/>
                  </a:cubicBezTo>
                  <a:cubicBezTo>
                    <a:pt x="23" y="58"/>
                    <a:pt x="22" y="58"/>
                    <a:pt x="22" y="58"/>
                  </a:cubicBezTo>
                  <a:cubicBezTo>
                    <a:pt x="21" y="58"/>
                    <a:pt x="19" y="57"/>
                    <a:pt x="19" y="55"/>
                  </a:cubicBezTo>
                  <a:cubicBezTo>
                    <a:pt x="19" y="54"/>
                    <a:pt x="19" y="54"/>
                    <a:pt x="19" y="54"/>
                  </a:cubicBezTo>
                  <a:cubicBezTo>
                    <a:pt x="19" y="53"/>
                    <a:pt x="19" y="53"/>
                    <a:pt x="19" y="53"/>
                  </a:cubicBezTo>
                  <a:cubicBezTo>
                    <a:pt x="19" y="53"/>
                    <a:pt x="19" y="53"/>
                    <a:pt x="18" y="53"/>
                  </a:cubicBezTo>
                  <a:cubicBezTo>
                    <a:pt x="18" y="56"/>
                    <a:pt x="15" y="57"/>
                    <a:pt x="14" y="58"/>
                  </a:cubicBezTo>
                  <a:cubicBezTo>
                    <a:pt x="13" y="58"/>
                    <a:pt x="12" y="59"/>
                    <a:pt x="12" y="59"/>
                  </a:cubicBezTo>
                  <a:cubicBezTo>
                    <a:pt x="11" y="60"/>
                    <a:pt x="11" y="60"/>
                    <a:pt x="11" y="60"/>
                  </a:cubicBezTo>
                  <a:cubicBezTo>
                    <a:pt x="12" y="62"/>
                    <a:pt x="12" y="64"/>
                    <a:pt x="11" y="65"/>
                  </a:cubicBezTo>
                  <a:cubicBezTo>
                    <a:pt x="11" y="66"/>
                    <a:pt x="9" y="67"/>
                    <a:pt x="6" y="67"/>
                  </a:cubicBezTo>
                  <a:cubicBezTo>
                    <a:pt x="7" y="69"/>
                    <a:pt x="8" y="69"/>
                    <a:pt x="9" y="70"/>
                  </a:cubicBezTo>
                  <a:cubicBezTo>
                    <a:pt x="12" y="71"/>
                    <a:pt x="16" y="73"/>
                    <a:pt x="19" y="75"/>
                  </a:cubicBezTo>
                  <a:cubicBezTo>
                    <a:pt x="23" y="77"/>
                    <a:pt x="27" y="79"/>
                    <a:pt x="32" y="81"/>
                  </a:cubicBezTo>
                  <a:cubicBezTo>
                    <a:pt x="35" y="82"/>
                    <a:pt x="35" y="84"/>
                    <a:pt x="35" y="85"/>
                  </a:cubicBezTo>
                  <a:cubicBezTo>
                    <a:pt x="35" y="85"/>
                    <a:pt x="35" y="86"/>
                    <a:pt x="35" y="86"/>
                  </a:cubicBezTo>
                  <a:cubicBezTo>
                    <a:pt x="35" y="86"/>
                    <a:pt x="36" y="86"/>
                    <a:pt x="37" y="86"/>
                  </a:cubicBezTo>
                  <a:cubicBezTo>
                    <a:pt x="37" y="86"/>
                    <a:pt x="37" y="86"/>
                    <a:pt x="37" y="86"/>
                  </a:cubicBezTo>
                  <a:cubicBezTo>
                    <a:pt x="41" y="86"/>
                    <a:pt x="42" y="89"/>
                    <a:pt x="42" y="90"/>
                  </a:cubicBezTo>
                  <a:cubicBezTo>
                    <a:pt x="42" y="90"/>
                    <a:pt x="42" y="90"/>
                    <a:pt x="42" y="90"/>
                  </a:cubicBezTo>
                  <a:cubicBezTo>
                    <a:pt x="43" y="90"/>
                    <a:pt x="43" y="90"/>
                    <a:pt x="43" y="90"/>
                  </a:cubicBezTo>
                  <a:cubicBezTo>
                    <a:pt x="43" y="90"/>
                    <a:pt x="44" y="90"/>
                    <a:pt x="44" y="90"/>
                  </a:cubicBezTo>
                  <a:cubicBezTo>
                    <a:pt x="45" y="91"/>
                    <a:pt x="47" y="91"/>
                    <a:pt x="47" y="93"/>
                  </a:cubicBezTo>
                  <a:cubicBezTo>
                    <a:pt x="48" y="95"/>
                    <a:pt x="49" y="95"/>
                    <a:pt x="51" y="96"/>
                  </a:cubicBezTo>
                  <a:cubicBezTo>
                    <a:pt x="53" y="97"/>
                    <a:pt x="55" y="97"/>
                    <a:pt x="56" y="99"/>
                  </a:cubicBezTo>
                  <a:cubicBezTo>
                    <a:pt x="59" y="100"/>
                    <a:pt x="60" y="102"/>
                    <a:pt x="60" y="103"/>
                  </a:cubicBezTo>
                  <a:cubicBezTo>
                    <a:pt x="60" y="103"/>
                    <a:pt x="61" y="103"/>
                    <a:pt x="61" y="103"/>
                  </a:cubicBezTo>
                  <a:cubicBezTo>
                    <a:pt x="64" y="103"/>
                    <a:pt x="65" y="104"/>
                    <a:pt x="65" y="106"/>
                  </a:cubicBezTo>
                  <a:cubicBezTo>
                    <a:pt x="65" y="106"/>
                    <a:pt x="65" y="106"/>
                    <a:pt x="67" y="106"/>
                  </a:cubicBezTo>
                  <a:cubicBezTo>
                    <a:pt x="68" y="107"/>
                    <a:pt x="70" y="108"/>
                    <a:pt x="71" y="11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dirty="0"/>
            </a:p>
          </p:txBody>
        </p:sp>
        <p:sp>
          <p:nvSpPr>
            <p:cNvPr id="15" name="Freeform 11">
              <a:extLst>
                <a:ext uri="{FF2B5EF4-FFF2-40B4-BE49-F238E27FC236}">
                  <a16:creationId xmlns:a16="http://schemas.microsoft.com/office/drawing/2014/main" id="{B1C666E8-3466-463B-9D25-1D3FCF01B77B}"/>
                </a:ext>
              </a:extLst>
            </p:cNvPr>
            <p:cNvSpPr>
              <a:spLocks/>
            </p:cNvSpPr>
            <p:nvPr/>
          </p:nvSpPr>
          <p:spPr bwMode="auto">
            <a:xfrm>
              <a:off x="3757" y="1938"/>
              <a:ext cx="130" cy="183"/>
            </a:xfrm>
            <a:custGeom>
              <a:avLst/>
              <a:gdLst>
                <a:gd name="T0" fmla="*/ 62 w 76"/>
                <a:gd name="T1" fmla="*/ 8 h 106"/>
                <a:gd name="T2" fmla="*/ 73 w 76"/>
                <a:gd name="T3" fmla="*/ 32 h 106"/>
                <a:gd name="T4" fmla="*/ 70 w 76"/>
                <a:gd name="T5" fmla="*/ 32 h 106"/>
                <a:gd name="T6" fmla="*/ 60 w 76"/>
                <a:gd name="T7" fmla="*/ 11 h 106"/>
                <a:gd name="T8" fmla="*/ 37 w 76"/>
                <a:gd name="T9" fmla="*/ 3 h 106"/>
                <a:gd name="T10" fmla="*/ 14 w 76"/>
                <a:gd name="T11" fmla="*/ 9 h 106"/>
                <a:gd name="T12" fmla="*/ 5 w 76"/>
                <a:gd name="T13" fmla="*/ 25 h 106"/>
                <a:gd name="T14" fmla="*/ 17 w 76"/>
                <a:gd name="T15" fmla="*/ 41 h 106"/>
                <a:gd name="T16" fmla="*/ 38 w 76"/>
                <a:gd name="T17" fmla="*/ 48 h 106"/>
                <a:gd name="T18" fmla="*/ 64 w 76"/>
                <a:gd name="T19" fmla="*/ 57 h 106"/>
                <a:gd name="T20" fmla="*/ 76 w 76"/>
                <a:gd name="T21" fmla="*/ 78 h 106"/>
                <a:gd name="T22" fmla="*/ 65 w 76"/>
                <a:gd name="T23" fmla="*/ 99 h 106"/>
                <a:gd name="T24" fmla="*/ 38 w 76"/>
                <a:gd name="T25" fmla="*/ 106 h 106"/>
                <a:gd name="T26" fmla="*/ 12 w 76"/>
                <a:gd name="T27" fmla="*/ 97 h 106"/>
                <a:gd name="T28" fmla="*/ 0 w 76"/>
                <a:gd name="T29" fmla="*/ 70 h 106"/>
                <a:gd name="T30" fmla="*/ 3 w 76"/>
                <a:gd name="T31" fmla="*/ 70 h 106"/>
                <a:gd name="T32" fmla="*/ 14 w 76"/>
                <a:gd name="T33" fmla="*/ 94 h 106"/>
                <a:gd name="T34" fmla="*/ 38 w 76"/>
                <a:gd name="T35" fmla="*/ 102 h 106"/>
                <a:gd name="T36" fmla="*/ 63 w 76"/>
                <a:gd name="T37" fmla="*/ 96 h 106"/>
                <a:gd name="T38" fmla="*/ 72 w 76"/>
                <a:gd name="T39" fmla="*/ 78 h 106"/>
                <a:gd name="T40" fmla="*/ 61 w 76"/>
                <a:gd name="T41" fmla="*/ 60 h 106"/>
                <a:gd name="T42" fmla="*/ 37 w 76"/>
                <a:gd name="T43" fmla="*/ 51 h 106"/>
                <a:gd name="T44" fmla="*/ 14 w 76"/>
                <a:gd name="T45" fmla="*/ 44 h 106"/>
                <a:gd name="T46" fmla="*/ 2 w 76"/>
                <a:gd name="T47" fmla="*/ 25 h 106"/>
                <a:gd name="T48" fmla="*/ 13 w 76"/>
                <a:gd name="T49" fmla="*/ 6 h 106"/>
                <a:gd name="T50" fmla="*/ 37 w 76"/>
                <a:gd name="T51" fmla="*/ 0 h 106"/>
                <a:gd name="T52" fmla="*/ 62 w 76"/>
                <a:gd name="T53"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6">
                  <a:moveTo>
                    <a:pt x="62" y="8"/>
                  </a:moveTo>
                  <a:cubicBezTo>
                    <a:pt x="69" y="14"/>
                    <a:pt x="72" y="22"/>
                    <a:pt x="73" y="32"/>
                  </a:cubicBezTo>
                  <a:cubicBezTo>
                    <a:pt x="70" y="32"/>
                    <a:pt x="70" y="32"/>
                    <a:pt x="70" y="32"/>
                  </a:cubicBezTo>
                  <a:cubicBezTo>
                    <a:pt x="69" y="23"/>
                    <a:pt x="66" y="16"/>
                    <a:pt x="60" y="11"/>
                  </a:cubicBezTo>
                  <a:cubicBezTo>
                    <a:pt x="55" y="6"/>
                    <a:pt x="47" y="3"/>
                    <a:pt x="37" y="3"/>
                  </a:cubicBezTo>
                  <a:cubicBezTo>
                    <a:pt x="27" y="3"/>
                    <a:pt x="20" y="5"/>
                    <a:pt x="14" y="9"/>
                  </a:cubicBezTo>
                  <a:cubicBezTo>
                    <a:pt x="8" y="12"/>
                    <a:pt x="5" y="18"/>
                    <a:pt x="5" y="25"/>
                  </a:cubicBezTo>
                  <a:cubicBezTo>
                    <a:pt x="5" y="32"/>
                    <a:pt x="9" y="37"/>
                    <a:pt x="17" y="41"/>
                  </a:cubicBezTo>
                  <a:cubicBezTo>
                    <a:pt x="20" y="43"/>
                    <a:pt x="27" y="45"/>
                    <a:pt x="38" y="48"/>
                  </a:cubicBezTo>
                  <a:cubicBezTo>
                    <a:pt x="50" y="51"/>
                    <a:pt x="59" y="54"/>
                    <a:pt x="64" y="57"/>
                  </a:cubicBezTo>
                  <a:cubicBezTo>
                    <a:pt x="72" y="62"/>
                    <a:pt x="76" y="69"/>
                    <a:pt x="76" y="78"/>
                  </a:cubicBezTo>
                  <a:cubicBezTo>
                    <a:pt x="76" y="87"/>
                    <a:pt x="72" y="94"/>
                    <a:pt x="65" y="99"/>
                  </a:cubicBezTo>
                  <a:cubicBezTo>
                    <a:pt x="58" y="103"/>
                    <a:pt x="49" y="106"/>
                    <a:pt x="38" y="106"/>
                  </a:cubicBezTo>
                  <a:cubicBezTo>
                    <a:pt x="27" y="106"/>
                    <a:pt x="18" y="103"/>
                    <a:pt x="12" y="97"/>
                  </a:cubicBezTo>
                  <a:cubicBezTo>
                    <a:pt x="5" y="91"/>
                    <a:pt x="1" y="82"/>
                    <a:pt x="0" y="70"/>
                  </a:cubicBezTo>
                  <a:cubicBezTo>
                    <a:pt x="3" y="70"/>
                    <a:pt x="3" y="70"/>
                    <a:pt x="3" y="70"/>
                  </a:cubicBezTo>
                  <a:cubicBezTo>
                    <a:pt x="4" y="81"/>
                    <a:pt x="8" y="89"/>
                    <a:pt x="14" y="94"/>
                  </a:cubicBezTo>
                  <a:cubicBezTo>
                    <a:pt x="20" y="100"/>
                    <a:pt x="28" y="102"/>
                    <a:pt x="38" y="102"/>
                  </a:cubicBezTo>
                  <a:cubicBezTo>
                    <a:pt x="48" y="102"/>
                    <a:pt x="56" y="100"/>
                    <a:pt x="63" y="96"/>
                  </a:cubicBezTo>
                  <a:cubicBezTo>
                    <a:pt x="69" y="91"/>
                    <a:pt x="72" y="86"/>
                    <a:pt x="72" y="78"/>
                  </a:cubicBezTo>
                  <a:cubicBezTo>
                    <a:pt x="72" y="70"/>
                    <a:pt x="69" y="64"/>
                    <a:pt x="61" y="60"/>
                  </a:cubicBezTo>
                  <a:cubicBezTo>
                    <a:pt x="57" y="57"/>
                    <a:pt x="49" y="54"/>
                    <a:pt x="37" y="51"/>
                  </a:cubicBezTo>
                  <a:cubicBezTo>
                    <a:pt x="25" y="48"/>
                    <a:pt x="18" y="46"/>
                    <a:pt x="14" y="44"/>
                  </a:cubicBezTo>
                  <a:cubicBezTo>
                    <a:pt x="6" y="39"/>
                    <a:pt x="2" y="33"/>
                    <a:pt x="2" y="25"/>
                  </a:cubicBezTo>
                  <a:cubicBezTo>
                    <a:pt x="2" y="17"/>
                    <a:pt x="6" y="10"/>
                    <a:pt x="13" y="6"/>
                  </a:cubicBezTo>
                  <a:cubicBezTo>
                    <a:pt x="19" y="2"/>
                    <a:pt x="27" y="0"/>
                    <a:pt x="37" y="0"/>
                  </a:cubicBezTo>
                  <a:cubicBezTo>
                    <a:pt x="48" y="0"/>
                    <a:pt x="56" y="3"/>
                    <a:pt x="62" y="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6" name="Freeform 12">
              <a:extLst>
                <a:ext uri="{FF2B5EF4-FFF2-40B4-BE49-F238E27FC236}">
                  <a16:creationId xmlns:a16="http://schemas.microsoft.com/office/drawing/2014/main" id="{3412CCBF-2E1F-484A-940E-661EEB08D07A}"/>
                </a:ext>
              </a:extLst>
            </p:cNvPr>
            <p:cNvSpPr>
              <a:spLocks/>
            </p:cNvSpPr>
            <p:nvPr/>
          </p:nvSpPr>
          <p:spPr bwMode="auto">
            <a:xfrm>
              <a:off x="3899" y="1942"/>
              <a:ext cx="96" cy="179"/>
            </a:xfrm>
            <a:custGeom>
              <a:avLst/>
              <a:gdLst>
                <a:gd name="T0" fmla="*/ 53 w 56"/>
                <a:gd name="T1" fmla="*/ 0 h 104"/>
                <a:gd name="T2" fmla="*/ 56 w 56"/>
                <a:gd name="T3" fmla="*/ 0 h 104"/>
                <a:gd name="T4" fmla="*/ 56 w 56"/>
                <a:gd name="T5" fmla="*/ 70 h 104"/>
                <a:gd name="T6" fmla="*/ 50 w 56"/>
                <a:gd name="T7" fmla="*/ 94 h 104"/>
                <a:gd name="T8" fmla="*/ 27 w 56"/>
                <a:gd name="T9" fmla="*/ 104 h 104"/>
                <a:gd name="T10" fmla="*/ 8 w 56"/>
                <a:gd name="T11" fmla="*/ 97 h 104"/>
                <a:gd name="T12" fmla="*/ 0 w 56"/>
                <a:gd name="T13" fmla="*/ 75 h 104"/>
                <a:gd name="T14" fmla="*/ 0 w 56"/>
                <a:gd name="T15" fmla="*/ 70 h 104"/>
                <a:gd name="T16" fmla="*/ 3 w 56"/>
                <a:gd name="T17" fmla="*/ 70 h 104"/>
                <a:gd name="T18" fmla="*/ 3 w 56"/>
                <a:gd name="T19" fmla="*/ 75 h 104"/>
                <a:gd name="T20" fmla="*/ 27 w 56"/>
                <a:gd name="T21" fmla="*/ 100 h 104"/>
                <a:gd name="T22" fmla="*/ 47 w 56"/>
                <a:gd name="T23" fmla="*/ 92 h 104"/>
                <a:gd name="T24" fmla="*/ 53 w 56"/>
                <a:gd name="T25" fmla="*/ 70 h 104"/>
                <a:gd name="T26" fmla="*/ 53 w 5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4">
                  <a:moveTo>
                    <a:pt x="53" y="0"/>
                  </a:moveTo>
                  <a:cubicBezTo>
                    <a:pt x="56" y="0"/>
                    <a:pt x="56" y="0"/>
                    <a:pt x="56" y="0"/>
                  </a:cubicBezTo>
                  <a:cubicBezTo>
                    <a:pt x="56" y="70"/>
                    <a:pt x="56" y="70"/>
                    <a:pt x="56" y="70"/>
                  </a:cubicBezTo>
                  <a:cubicBezTo>
                    <a:pt x="56" y="80"/>
                    <a:pt x="54" y="88"/>
                    <a:pt x="50" y="94"/>
                  </a:cubicBezTo>
                  <a:cubicBezTo>
                    <a:pt x="45" y="100"/>
                    <a:pt x="37" y="104"/>
                    <a:pt x="27" y="104"/>
                  </a:cubicBezTo>
                  <a:cubicBezTo>
                    <a:pt x="19" y="104"/>
                    <a:pt x="12" y="101"/>
                    <a:pt x="8" y="97"/>
                  </a:cubicBezTo>
                  <a:cubicBezTo>
                    <a:pt x="2" y="92"/>
                    <a:pt x="0" y="84"/>
                    <a:pt x="0" y="75"/>
                  </a:cubicBezTo>
                  <a:cubicBezTo>
                    <a:pt x="0" y="70"/>
                    <a:pt x="0" y="70"/>
                    <a:pt x="0" y="70"/>
                  </a:cubicBezTo>
                  <a:cubicBezTo>
                    <a:pt x="3" y="70"/>
                    <a:pt x="3" y="70"/>
                    <a:pt x="3" y="70"/>
                  </a:cubicBezTo>
                  <a:cubicBezTo>
                    <a:pt x="3" y="75"/>
                    <a:pt x="3" y="75"/>
                    <a:pt x="3" y="75"/>
                  </a:cubicBezTo>
                  <a:cubicBezTo>
                    <a:pt x="3" y="92"/>
                    <a:pt x="11" y="100"/>
                    <a:pt x="27" y="100"/>
                  </a:cubicBezTo>
                  <a:cubicBezTo>
                    <a:pt x="36" y="100"/>
                    <a:pt x="43" y="97"/>
                    <a:pt x="47" y="92"/>
                  </a:cubicBezTo>
                  <a:cubicBezTo>
                    <a:pt x="51" y="87"/>
                    <a:pt x="53" y="80"/>
                    <a:pt x="53" y="70"/>
                  </a:cubicBezTo>
                  <a:lnTo>
                    <a:pt x="53"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7" name="Freeform 13">
              <a:extLst>
                <a:ext uri="{FF2B5EF4-FFF2-40B4-BE49-F238E27FC236}">
                  <a16:creationId xmlns:a16="http://schemas.microsoft.com/office/drawing/2014/main" id="{CE8933D4-46F7-4EEA-AD4A-772D621DA43C}"/>
                </a:ext>
              </a:extLst>
            </p:cNvPr>
            <p:cNvSpPr>
              <a:spLocks/>
            </p:cNvSpPr>
            <p:nvPr/>
          </p:nvSpPr>
          <p:spPr bwMode="auto">
            <a:xfrm>
              <a:off x="4019" y="1942"/>
              <a:ext cx="142" cy="175"/>
            </a:xfrm>
            <a:custGeom>
              <a:avLst/>
              <a:gdLst>
                <a:gd name="T0" fmla="*/ 0 w 142"/>
                <a:gd name="T1" fmla="*/ 0 h 175"/>
                <a:gd name="T2" fmla="*/ 142 w 142"/>
                <a:gd name="T3" fmla="*/ 0 h 175"/>
                <a:gd name="T4" fmla="*/ 142 w 142"/>
                <a:gd name="T5" fmla="*/ 5 h 175"/>
                <a:gd name="T6" fmla="*/ 73 w 142"/>
                <a:gd name="T7" fmla="*/ 5 h 175"/>
                <a:gd name="T8" fmla="*/ 73 w 142"/>
                <a:gd name="T9" fmla="*/ 175 h 175"/>
                <a:gd name="T10" fmla="*/ 68 w 142"/>
                <a:gd name="T11" fmla="*/ 175 h 175"/>
                <a:gd name="T12" fmla="*/ 68 w 142"/>
                <a:gd name="T13" fmla="*/ 5 h 175"/>
                <a:gd name="T14" fmla="*/ 0 w 142"/>
                <a:gd name="T15" fmla="*/ 5 h 175"/>
                <a:gd name="T16" fmla="*/ 0 w 142"/>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5">
                  <a:moveTo>
                    <a:pt x="0" y="0"/>
                  </a:moveTo>
                  <a:lnTo>
                    <a:pt x="142" y="0"/>
                  </a:lnTo>
                  <a:lnTo>
                    <a:pt x="142" y="5"/>
                  </a:lnTo>
                  <a:lnTo>
                    <a:pt x="73" y="5"/>
                  </a:lnTo>
                  <a:lnTo>
                    <a:pt x="73" y="175"/>
                  </a:lnTo>
                  <a:lnTo>
                    <a:pt x="68" y="175"/>
                  </a:lnTo>
                  <a:lnTo>
                    <a:pt x="68" y="5"/>
                  </a:lnTo>
                  <a:lnTo>
                    <a:pt x="0" y="5"/>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8" name="Freeform 14">
              <a:extLst>
                <a:ext uri="{FF2B5EF4-FFF2-40B4-BE49-F238E27FC236}">
                  <a16:creationId xmlns:a16="http://schemas.microsoft.com/office/drawing/2014/main" id="{F0392651-136F-460B-8757-9712E2A1AE91}"/>
                </a:ext>
              </a:extLst>
            </p:cNvPr>
            <p:cNvSpPr>
              <a:spLocks/>
            </p:cNvSpPr>
            <p:nvPr/>
          </p:nvSpPr>
          <p:spPr bwMode="auto">
            <a:xfrm>
              <a:off x="4183" y="1942"/>
              <a:ext cx="130" cy="179"/>
            </a:xfrm>
            <a:custGeom>
              <a:avLst/>
              <a:gdLst>
                <a:gd name="T0" fmla="*/ 0 w 76"/>
                <a:gd name="T1" fmla="*/ 0 h 104"/>
                <a:gd name="T2" fmla="*/ 4 w 76"/>
                <a:gd name="T3" fmla="*/ 0 h 104"/>
                <a:gd name="T4" fmla="*/ 4 w 76"/>
                <a:gd name="T5" fmla="*/ 62 h 104"/>
                <a:gd name="T6" fmla="*/ 12 w 76"/>
                <a:gd name="T7" fmla="*/ 90 h 104"/>
                <a:gd name="T8" fmla="*/ 38 w 76"/>
                <a:gd name="T9" fmla="*/ 100 h 104"/>
                <a:gd name="T10" fmla="*/ 65 w 76"/>
                <a:gd name="T11" fmla="*/ 90 h 104"/>
                <a:gd name="T12" fmla="*/ 73 w 76"/>
                <a:gd name="T13" fmla="*/ 62 h 104"/>
                <a:gd name="T14" fmla="*/ 73 w 76"/>
                <a:gd name="T15" fmla="*/ 0 h 104"/>
                <a:gd name="T16" fmla="*/ 76 w 76"/>
                <a:gd name="T17" fmla="*/ 0 h 104"/>
                <a:gd name="T18" fmla="*/ 76 w 76"/>
                <a:gd name="T19" fmla="*/ 62 h 104"/>
                <a:gd name="T20" fmla="*/ 68 w 76"/>
                <a:gd name="T21" fmla="*/ 92 h 104"/>
                <a:gd name="T22" fmla="*/ 38 w 76"/>
                <a:gd name="T23" fmla="*/ 104 h 104"/>
                <a:gd name="T24" fmla="*/ 9 w 76"/>
                <a:gd name="T25" fmla="*/ 92 h 104"/>
                <a:gd name="T26" fmla="*/ 0 w 76"/>
                <a:gd name="T27" fmla="*/ 62 h 104"/>
                <a:gd name="T28" fmla="*/ 0 w 76"/>
                <a:gd name="T2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4">
                  <a:moveTo>
                    <a:pt x="0" y="0"/>
                  </a:moveTo>
                  <a:cubicBezTo>
                    <a:pt x="4" y="0"/>
                    <a:pt x="4" y="0"/>
                    <a:pt x="4" y="0"/>
                  </a:cubicBezTo>
                  <a:cubicBezTo>
                    <a:pt x="4" y="62"/>
                    <a:pt x="4" y="62"/>
                    <a:pt x="4" y="62"/>
                  </a:cubicBezTo>
                  <a:cubicBezTo>
                    <a:pt x="4" y="74"/>
                    <a:pt x="6" y="83"/>
                    <a:pt x="12" y="90"/>
                  </a:cubicBezTo>
                  <a:cubicBezTo>
                    <a:pt x="17" y="97"/>
                    <a:pt x="26" y="100"/>
                    <a:pt x="38" y="100"/>
                  </a:cubicBezTo>
                  <a:cubicBezTo>
                    <a:pt x="50" y="100"/>
                    <a:pt x="59" y="97"/>
                    <a:pt x="65" y="90"/>
                  </a:cubicBezTo>
                  <a:cubicBezTo>
                    <a:pt x="70" y="83"/>
                    <a:pt x="73" y="74"/>
                    <a:pt x="73" y="62"/>
                  </a:cubicBezTo>
                  <a:cubicBezTo>
                    <a:pt x="73" y="0"/>
                    <a:pt x="73" y="0"/>
                    <a:pt x="73" y="0"/>
                  </a:cubicBezTo>
                  <a:cubicBezTo>
                    <a:pt x="76" y="0"/>
                    <a:pt x="76" y="0"/>
                    <a:pt x="76" y="0"/>
                  </a:cubicBezTo>
                  <a:cubicBezTo>
                    <a:pt x="76" y="62"/>
                    <a:pt x="76" y="62"/>
                    <a:pt x="76" y="62"/>
                  </a:cubicBezTo>
                  <a:cubicBezTo>
                    <a:pt x="76" y="75"/>
                    <a:pt x="73" y="85"/>
                    <a:pt x="68" y="92"/>
                  </a:cubicBezTo>
                  <a:cubicBezTo>
                    <a:pt x="61" y="100"/>
                    <a:pt x="52" y="104"/>
                    <a:pt x="38" y="104"/>
                  </a:cubicBezTo>
                  <a:cubicBezTo>
                    <a:pt x="25" y="104"/>
                    <a:pt x="15" y="100"/>
                    <a:pt x="9" y="92"/>
                  </a:cubicBezTo>
                  <a:cubicBezTo>
                    <a:pt x="3" y="85"/>
                    <a:pt x="0" y="75"/>
                    <a:pt x="0" y="62"/>
                  </a:cubicBez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grpSp>
      <p:cxnSp>
        <p:nvCxnSpPr>
          <p:cNvPr id="19" name="直接连接符 18">
            <a:extLst>
              <a:ext uri="{FF2B5EF4-FFF2-40B4-BE49-F238E27FC236}">
                <a16:creationId xmlns:a16="http://schemas.microsoft.com/office/drawing/2014/main" id="{B796342C-43B6-4877-9B27-1BDD985BE305}"/>
              </a:ext>
            </a:extLst>
          </p:cNvPr>
          <p:cNvCxnSpPr>
            <a:cxnSpLocks/>
            <a:stCxn id="11" idx="36"/>
          </p:cNvCxnSpPr>
          <p:nvPr userDrawn="1"/>
        </p:nvCxnSpPr>
        <p:spPr>
          <a:xfrm flipH="1" flipV="1">
            <a:off x="3" y="751684"/>
            <a:ext cx="10144994" cy="97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灯片编号占位符 5">
            <a:extLst>
              <a:ext uri="{FF2B5EF4-FFF2-40B4-BE49-F238E27FC236}">
                <a16:creationId xmlns:a16="http://schemas.microsoft.com/office/drawing/2014/main" id="{5CA955CB-EC17-48B8-A220-C747B5928C86}"/>
              </a:ext>
            </a:extLst>
          </p:cNvPr>
          <p:cNvSpPr>
            <a:spLocks noGrp="1"/>
          </p:cNvSpPr>
          <p:nvPr>
            <p:ph type="sldNum" sz="quarter" idx="4"/>
          </p:nvPr>
        </p:nvSpPr>
        <p:spPr>
          <a:xfrm>
            <a:off x="9375147" y="6578600"/>
            <a:ext cx="2743200" cy="279400"/>
          </a:xfrm>
          <a:prstGeom prst="rect">
            <a:avLst/>
          </a:prstGeom>
        </p:spPr>
        <p:txBody>
          <a:bodyPr vert="horz" lIns="91440" tIns="45720" rIns="91440" bIns="45720" rtlCol="0" anchor="ctr"/>
          <a:lstStyle>
            <a:lvl1pPr algn="r">
              <a:defRPr sz="1800" b="1">
                <a:solidFill>
                  <a:schemeClr val="bg1"/>
                </a:solidFill>
              </a:defRPr>
            </a:lvl1pPr>
          </a:lstStyle>
          <a:p>
            <a:fld id="{3ACD1EC8-6F57-41A7-99F1-FEDB2874BA2B}" type="slidenum">
              <a:rPr lang="zh-CN" altLang="en-US" smtClean="0"/>
              <a:pPr/>
              <a:t>‹#›</a:t>
            </a:fld>
            <a:endParaRPr lang="zh-CN" altLang="en-US"/>
          </a:p>
        </p:txBody>
      </p:sp>
    </p:spTree>
    <p:extLst>
      <p:ext uri="{BB962C8B-B14F-4D97-AF65-F5344CB8AC3E}">
        <p14:creationId xmlns:p14="http://schemas.microsoft.com/office/powerpoint/2010/main" val="89690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userDrawn="1">
          <p15:clr>
            <a:srgbClr val="F26B43"/>
          </p15:clr>
        </p15:guide>
        <p15:guide id="2" pos="7368" userDrawn="1">
          <p15:clr>
            <a:srgbClr val="F26B43"/>
          </p15:clr>
        </p15:guide>
        <p15:guide id="3" orient="horz" pos="472" userDrawn="1">
          <p15:clr>
            <a:srgbClr val="F26B43"/>
          </p15:clr>
        </p15:guide>
        <p15:guide id="4" orient="horz" pos="414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5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建筑物&#10;&#10;自动生成的说明">
            <a:extLst>
              <a:ext uri="{FF2B5EF4-FFF2-40B4-BE49-F238E27FC236}">
                <a16:creationId xmlns:a16="http://schemas.microsoft.com/office/drawing/2014/main" id="{7C203E5F-10CC-4C39-9C3B-08322486F55C}"/>
              </a:ext>
            </a:extLst>
          </p:cNvPr>
          <p:cNvPicPr>
            <a:picLocks noChangeAspect="1"/>
          </p:cNvPicPr>
          <p:nvPr/>
        </p:nvPicPr>
        <p:blipFill rotWithShape="1">
          <a:blip r:embed="rId3" cstate="print">
            <a:alphaModFix amt="20000"/>
            <a:grayscl/>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rcRect b="21958"/>
          <a:stretch/>
        </p:blipFill>
        <p:spPr>
          <a:xfrm>
            <a:off x="0" y="3260891"/>
            <a:ext cx="12282150" cy="4114800"/>
          </a:xfrm>
          <a:prstGeom prst="rect">
            <a:avLst/>
          </a:prstGeom>
        </p:spPr>
      </p:pic>
      <p:sp>
        <p:nvSpPr>
          <p:cNvPr id="6" name="矩形 5">
            <a:extLst>
              <a:ext uri="{FF2B5EF4-FFF2-40B4-BE49-F238E27FC236}">
                <a16:creationId xmlns:a16="http://schemas.microsoft.com/office/drawing/2014/main" id="{0F5F7A16-4E2B-4F11-A46F-2F0ADA0A8C50}"/>
              </a:ext>
            </a:extLst>
          </p:cNvPr>
          <p:cNvSpPr/>
          <p:nvPr/>
        </p:nvSpPr>
        <p:spPr>
          <a:xfrm>
            <a:off x="-6350" y="6296878"/>
            <a:ext cx="12191999" cy="561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Group 4">
            <a:extLst>
              <a:ext uri="{FF2B5EF4-FFF2-40B4-BE49-F238E27FC236}">
                <a16:creationId xmlns:a16="http://schemas.microsoft.com/office/drawing/2014/main" id="{4314C7FB-2670-4060-B623-A52586BEB42F}"/>
              </a:ext>
            </a:extLst>
          </p:cNvPr>
          <p:cNvGrpSpPr>
            <a:grpSpLocks noChangeAspect="1"/>
          </p:cNvGrpSpPr>
          <p:nvPr/>
        </p:nvGrpSpPr>
        <p:grpSpPr bwMode="auto">
          <a:xfrm>
            <a:off x="9345597" y="223705"/>
            <a:ext cx="2846403" cy="450233"/>
            <a:chOff x="768" y="1292"/>
            <a:chExt cx="5241" cy="829"/>
          </a:xfrm>
          <a:solidFill>
            <a:schemeClr val="accent1"/>
          </a:solidFill>
        </p:grpSpPr>
        <p:sp>
          <p:nvSpPr>
            <p:cNvPr id="8" name="Freeform 5">
              <a:extLst>
                <a:ext uri="{FF2B5EF4-FFF2-40B4-BE49-F238E27FC236}">
                  <a16:creationId xmlns:a16="http://schemas.microsoft.com/office/drawing/2014/main" id="{28988226-D010-41FE-980E-62BDF13DB461}"/>
                </a:ext>
              </a:extLst>
            </p:cNvPr>
            <p:cNvSpPr>
              <a:spLocks/>
            </p:cNvSpPr>
            <p:nvPr/>
          </p:nvSpPr>
          <p:spPr bwMode="auto">
            <a:xfrm>
              <a:off x="4267" y="1292"/>
              <a:ext cx="1742" cy="829"/>
            </a:xfrm>
            <a:custGeom>
              <a:avLst/>
              <a:gdLst>
                <a:gd name="T0" fmla="*/ 1742 w 1742"/>
                <a:gd name="T1" fmla="*/ 829 h 829"/>
                <a:gd name="T2" fmla="*/ 851 w 1742"/>
                <a:gd name="T3" fmla="*/ 829 h 829"/>
                <a:gd name="T4" fmla="*/ 851 w 1742"/>
                <a:gd name="T5" fmla="*/ 9 h 829"/>
                <a:gd name="T6" fmla="*/ 751 w 1742"/>
                <a:gd name="T7" fmla="*/ 9 h 829"/>
                <a:gd name="T8" fmla="*/ 751 w 1742"/>
                <a:gd name="T9" fmla="*/ 24 h 829"/>
                <a:gd name="T10" fmla="*/ 724 w 1742"/>
                <a:gd name="T11" fmla="*/ 24 h 829"/>
                <a:gd name="T12" fmla="*/ 724 w 1742"/>
                <a:gd name="T13" fmla="*/ 9 h 829"/>
                <a:gd name="T14" fmla="*/ 258 w 1742"/>
                <a:gd name="T15" fmla="*/ 9 h 829"/>
                <a:gd name="T16" fmla="*/ 258 w 1742"/>
                <a:gd name="T17" fmla="*/ 24 h 829"/>
                <a:gd name="T18" fmla="*/ 231 w 1742"/>
                <a:gd name="T19" fmla="*/ 24 h 829"/>
                <a:gd name="T20" fmla="*/ 231 w 1742"/>
                <a:gd name="T21" fmla="*/ 9 h 829"/>
                <a:gd name="T22" fmla="*/ 132 w 1742"/>
                <a:gd name="T23" fmla="*/ 9 h 829"/>
                <a:gd name="T24" fmla="*/ 132 w 1742"/>
                <a:gd name="T25" fmla="*/ 829 h 829"/>
                <a:gd name="T26" fmla="*/ 0 w 1742"/>
                <a:gd name="T27" fmla="*/ 829 h 829"/>
                <a:gd name="T28" fmla="*/ 0 w 1742"/>
                <a:gd name="T29" fmla="*/ 820 h 829"/>
                <a:gd name="T30" fmla="*/ 123 w 1742"/>
                <a:gd name="T31" fmla="*/ 820 h 829"/>
                <a:gd name="T32" fmla="*/ 123 w 1742"/>
                <a:gd name="T33" fmla="*/ 0 h 829"/>
                <a:gd name="T34" fmla="*/ 239 w 1742"/>
                <a:gd name="T35" fmla="*/ 0 h 829"/>
                <a:gd name="T36" fmla="*/ 239 w 1742"/>
                <a:gd name="T37" fmla="*/ 14 h 829"/>
                <a:gd name="T38" fmla="*/ 250 w 1742"/>
                <a:gd name="T39" fmla="*/ 14 h 829"/>
                <a:gd name="T40" fmla="*/ 250 w 1742"/>
                <a:gd name="T41" fmla="*/ 0 h 829"/>
                <a:gd name="T42" fmla="*/ 732 w 1742"/>
                <a:gd name="T43" fmla="*/ 0 h 829"/>
                <a:gd name="T44" fmla="*/ 732 w 1742"/>
                <a:gd name="T45" fmla="*/ 14 h 829"/>
                <a:gd name="T46" fmla="*/ 743 w 1742"/>
                <a:gd name="T47" fmla="*/ 14 h 829"/>
                <a:gd name="T48" fmla="*/ 743 w 1742"/>
                <a:gd name="T49" fmla="*/ 0 h 829"/>
                <a:gd name="T50" fmla="*/ 861 w 1742"/>
                <a:gd name="T51" fmla="*/ 0 h 829"/>
                <a:gd name="T52" fmla="*/ 861 w 1742"/>
                <a:gd name="T53" fmla="*/ 820 h 829"/>
                <a:gd name="T54" fmla="*/ 1742 w 1742"/>
                <a:gd name="T55" fmla="*/ 820 h 829"/>
                <a:gd name="T56" fmla="*/ 1742 w 1742"/>
                <a:gd name="T5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2" h="829">
                  <a:moveTo>
                    <a:pt x="1742" y="829"/>
                  </a:moveTo>
                  <a:lnTo>
                    <a:pt x="851" y="829"/>
                  </a:lnTo>
                  <a:lnTo>
                    <a:pt x="851" y="9"/>
                  </a:lnTo>
                  <a:lnTo>
                    <a:pt x="751" y="9"/>
                  </a:lnTo>
                  <a:lnTo>
                    <a:pt x="751" y="24"/>
                  </a:lnTo>
                  <a:lnTo>
                    <a:pt x="724" y="24"/>
                  </a:lnTo>
                  <a:lnTo>
                    <a:pt x="724" y="9"/>
                  </a:lnTo>
                  <a:lnTo>
                    <a:pt x="258" y="9"/>
                  </a:lnTo>
                  <a:lnTo>
                    <a:pt x="258" y="24"/>
                  </a:lnTo>
                  <a:lnTo>
                    <a:pt x="231" y="24"/>
                  </a:lnTo>
                  <a:lnTo>
                    <a:pt x="231" y="9"/>
                  </a:lnTo>
                  <a:lnTo>
                    <a:pt x="132" y="9"/>
                  </a:lnTo>
                  <a:lnTo>
                    <a:pt x="132" y="829"/>
                  </a:lnTo>
                  <a:lnTo>
                    <a:pt x="0" y="829"/>
                  </a:lnTo>
                  <a:lnTo>
                    <a:pt x="0" y="820"/>
                  </a:lnTo>
                  <a:lnTo>
                    <a:pt x="123" y="820"/>
                  </a:lnTo>
                  <a:lnTo>
                    <a:pt x="123" y="0"/>
                  </a:lnTo>
                  <a:lnTo>
                    <a:pt x="239" y="0"/>
                  </a:lnTo>
                  <a:lnTo>
                    <a:pt x="239" y="14"/>
                  </a:lnTo>
                  <a:lnTo>
                    <a:pt x="250" y="14"/>
                  </a:lnTo>
                  <a:lnTo>
                    <a:pt x="250" y="0"/>
                  </a:lnTo>
                  <a:lnTo>
                    <a:pt x="732" y="0"/>
                  </a:lnTo>
                  <a:lnTo>
                    <a:pt x="732" y="14"/>
                  </a:lnTo>
                  <a:lnTo>
                    <a:pt x="743" y="14"/>
                  </a:lnTo>
                  <a:lnTo>
                    <a:pt x="743" y="0"/>
                  </a:lnTo>
                  <a:lnTo>
                    <a:pt x="861" y="0"/>
                  </a:lnTo>
                  <a:lnTo>
                    <a:pt x="861" y="820"/>
                  </a:lnTo>
                  <a:lnTo>
                    <a:pt x="1742" y="820"/>
                  </a:lnTo>
                  <a:lnTo>
                    <a:pt x="1742" y="82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C09FBEAC-F7D9-4313-B1E3-E394B0EFDFE7}"/>
                </a:ext>
              </a:extLst>
            </p:cNvPr>
            <p:cNvSpPr>
              <a:spLocks/>
            </p:cNvSpPr>
            <p:nvPr/>
          </p:nvSpPr>
          <p:spPr bwMode="auto">
            <a:xfrm>
              <a:off x="4517" y="1471"/>
              <a:ext cx="482" cy="646"/>
            </a:xfrm>
            <a:custGeom>
              <a:avLst/>
              <a:gdLst>
                <a:gd name="T0" fmla="*/ 482 w 482"/>
                <a:gd name="T1" fmla="*/ 646 h 646"/>
                <a:gd name="T2" fmla="*/ 474 w 482"/>
                <a:gd name="T3" fmla="*/ 646 h 646"/>
                <a:gd name="T4" fmla="*/ 474 w 482"/>
                <a:gd name="T5" fmla="*/ 112 h 646"/>
                <a:gd name="T6" fmla="*/ 433 w 482"/>
                <a:gd name="T7" fmla="*/ 112 h 646"/>
                <a:gd name="T8" fmla="*/ 433 w 482"/>
                <a:gd name="T9" fmla="*/ 79 h 646"/>
                <a:gd name="T10" fmla="*/ 364 w 482"/>
                <a:gd name="T11" fmla="*/ 38 h 646"/>
                <a:gd name="T12" fmla="*/ 320 w 482"/>
                <a:gd name="T13" fmla="*/ 38 h 646"/>
                <a:gd name="T14" fmla="*/ 320 w 482"/>
                <a:gd name="T15" fmla="*/ 9 h 646"/>
                <a:gd name="T16" fmla="*/ 164 w 482"/>
                <a:gd name="T17" fmla="*/ 9 h 646"/>
                <a:gd name="T18" fmla="*/ 164 w 482"/>
                <a:gd name="T19" fmla="*/ 38 h 646"/>
                <a:gd name="T20" fmla="*/ 120 w 482"/>
                <a:gd name="T21" fmla="*/ 38 h 646"/>
                <a:gd name="T22" fmla="*/ 49 w 482"/>
                <a:gd name="T23" fmla="*/ 79 h 646"/>
                <a:gd name="T24" fmla="*/ 49 w 482"/>
                <a:gd name="T25" fmla="*/ 112 h 646"/>
                <a:gd name="T26" fmla="*/ 8 w 482"/>
                <a:gd name="T27" fmla="*/ 112 h 646"/>
                <a:gd name="T28" fmla="*/ 8 w 482"/>
                <a:gd name="T29" fmla="*/ 646 h 646"/>
                <a:gd name="T30" fmla="*/ 0 w 482"/>
                <a:gd name="T31" fmla="*/ 646 h 646"/>
                <a:gd name="T32" fmla="*/ 0 w 482"/>
                <a:gd name="T33" fmla="*/ 102 h 646"/>
                <a:gd name="T34" fmla="*/ 41 w 482"/>
                <a:gd name="T35" fmla="*/ 102 h 646"/>
                <a:gd name="T36" fmla="*/ 41 w 482"/>
                <a:gd name="T37" fmla="*/ 74 h 646"/>
                <a:gd name="T38" fmla="*/ 116 w 482"/>
                <a:gd name="T39" fmla="*/ 29 h 646"/>
                <a:gd name="T40" fmla="*/ 154 w 482"/>
                <a:gd name="T41" fmla="*/ 29 h 646"/>
                <a:gd name="T42" fmla="*/ 154 w 482"/>
                <a:gd name="T43" fmla="*/ 0 h 646"/>
                <a:gd name="T44" fmla="*/ 328 w 482"/>
                <a:gd name="T45" fmla="*/ 0 h 646"/>
                <a:gd name="T46" fmla="*/ 328 w 482"/>
                <a:gd name="T47" fmla="*/ 29 h 646"/>
                <a:gd name="T48" fmla="*/ 366 w 482"/>
                <a:gd name="T49" fmla="*/ 29 h 646"/>
                <a:gd name="T50" fmla="*/ 441 w 482"/>
                <a:gd name="T51" fmla="*/ 74 h 646"/>
                <a:gd name="T52" fmla="*/ 441 w 482"/>
                <a:gd name="T53" fmla="*/ 102 h 646"/>
                <a:gd name="T54" fmla="*/ 482 w 482"/>
                <a:gd name="T55" fmla="*/ 102 h 646"/>
                <a:gd name="T56" fmla="*/ 482 w 482"/>
                <a:gd name="T57"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2" h="646">
                  <a:moveTo>
                    <a:pt x="482" y="646"/>
                  </a:moveTo>
                  <a:lnTo>
                    <a:pt x="474" y="646"/>
                  </a:lnTo>
                  <a:lnTo>
                    <a:pt x="474" y="112"/>
                  </a:lnTo>
                  <a:lnTo>
                    <a:pt x="433" y="112"/>
                  </a:lnTo>
                  <a:lnTo>
                    <a:pt x="433" y="79"/>
                  </a:lnTo>
                  <a:lnTo>
                    <a:pt x="364" y="38"/>
                  </a:lnTo>
                  <a:lnTo>
                    <a:pt x="320" y="38"/>
                  </a:lnTo>
                  <a:lnTo>
                    <a:pt x="320" y="9"/>
                  </a:lnTo>
                  <a:lnTo>
                    <a:pt x="164" y="9"/>
                  </a:lnTo>
                  <a:lnTo>
                    <a:pt x="164" y="38"/>
                  </a:lnTo>
                  <a:lnTo>
                    <a:pt x="120" y="38"/>
                  </a:lnTo>
                  <a:lnTo>
                    <a:pt x="49" y="79"/>
                  </a:lnTo>
                  <a:lnTo>
                    <a:pt x="49" y="112"/>
                  </a:lnTo>
                  <a:lnTo>
                    <a:pt x="8" y="112"/>
                  </a:lnTo>
                  <a:lnTo>
                    <a:pt x="8" y="646"/>
                  </a:lnTo>
                  <a:lnTo>
                    <a:pt x="0" y="646"/>
                  </a:lnTo>
                  <a:lnTo>
                    <a:pt x="0" y="102"/>
                  </a:lnTo>
                  <a:lnTo>
                    <a:pt x="41" y="102"/>
                  </a:lnTo>
                  <a:lnTo>
                    <a:pt x="41" y="74"/>
                  </a:lnTo>
                  <a:lnTo>
                    <a:pt x="116" y="29"/>
                  </a:lnTo>
                  <a:lnTo>
                    <a:pt x="154" y="29"/>
                  </a:lnTo>
                  <a:lnTo>
                    <a:pt x="154" y="0"/>
                  </a:lnTo>
                  <a:lnTo>
                    <a:pt x="328" y="0"/>
                  </a:lnTo>
                  <a:lnTo>
                    <a:pt x="328" y="29"/>
                  </a:lnTo>
                  <a:lnTo>
                    <a:pt x="366" y="29"/>
                  </a:lnTo>
                  <a:lnTo>
                    <a:pt x="441" y="74"/>
                  </a:lnTo>
                  <a:lnTo>
                    <a:pt x="441" y="102"/>
                  </a:lnTo>
                  <a:lnTo>
                    <a:pt x="482" y="102"/>
                  </a:lnTo>
                  <a:lnTo>
                    <a:pt x="482" y="646"/>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A8649ADC-3B6E-4715-998C-4ED7DC8E845F}"/>
                </a:ext>
              </a:extLst>
            </p:cNvPr>
            <p:cNvSpPr>
              <a:spLocks noEditPoints="1"/>
            </p:cNvSpPr>
            <p:nvPr/>
          </p:nvSpPr>
          <p:spPr bwMode="auto">
            <a:xfrm>
              <a:off x="768" y="1614"/>
              <a:ext cx="2016" cy="507"/>
            </a:xfrm>
            <a:custGeom>
              <a:avLst/>
              <a:gdLst>
                <a:gd name="T0" fmla="*/ 1125 w 1178"/>
                <a:gd name="T1" fmla="*/ 294 h 294"/>
                <a:gd name="T2" fmla="*/ 1072 w 1178"/>
                <a:gd name="T3" fmla="*/ 231 h 294"/>
                <a:gd name="T4" fmla="*/ 959 w 1178"/>
                <a:gd name="T5" fmla="*/ 111 h 294"/>
                <a:gd name="T6" fmla="*/ 710 w 1178"/>
                <a:gd name="T7" fmla="*/ 53 h 294"/>
                <a:gd name="T8" fmla="*/ 647 w 1178"/>
                <a:gd name="T9" fmla="*/ 53 h 294"/>
                <a:gd name="T10" fmla="*/ 397 w 1178"/>
                <a:gd name="T11" fmla="*/ 111 h 294"/>
                <a:gd name="T12" fmla="*/ 284 w 1178"/>
                <a:gd name="T13" fmla="*/ 231 h 294"/>
                <a:gd name="T14" fmla="*/ 232 w 1178"/>
                <a:gd name="T15" fmla="*/ 294 h 294"/>
                <a:gd name="T16" fmla="*/ 0 w 1178"/>
                <a:gd name="T17" fmla="*/ 289 h 294"/>
                <a:gd name="T18" fmla="*/ 280 w 1178"/>
                <a:gd name="T19" fmla="*/ 227 h 294"/>
                <a:gd name="T20" fmla="*/ 394 w 1178"/>
                <a:gd name="T21" fmla="*/ 107 h 294"/>
                <a:gd name="T22" fmla="*/ 652 w 1178"/>
                <a:gd name="T23" fmla="*/ 51 h 294"/>
                <a:gd name="T24" fmla="*/ 705 w 1178"/>
                <a:gd name="T25" fmla="*/ 51 h 294"/>
                <a:gd name="T26" fmla="*/ 963 w 1178"/>
                <a:gd name="T27" fmla="*/ 107 h 294"/>
                <a:gd name="T28" fmla="*/ 1076 w 1178"/>
                <a:gd name="T29" fmla="*/ 227 h 294"/>
                <a:gd name="T30" fmla="*/ 1178 w 1178"/>
                <a:gd name="T31" fmla="*/ 289 h 294"/>
                <a:gd name="T32" fmla="*/ 1079 w 1178"/>
                <a:gd name="T33" fmla="*/ 294 h 294"/>
                <a:gd name="T34" fmla="*/ 1077 w 1178"/>
                <a:gd name="T35" fmla="*/ 293 h 294"/>
                <a:gd name="T36" fmla="*/ 1014 w 1178"/>
                <a:gd name="T37" fmla="*/ 214 h 294"/>
                <a:gd name="T38" fmla="*/ 838 w 1178"/>
                <a:gd name="T39" fmla="*/ 54 h 294"/>
                <a:gd name="T40" fmla="*/ 715 w 1178"/>
                <a:gd name="T41" fmla="*/ 94 h 294"/>
                <a:gd name="T42" fmla="*/ 690 w 1178"/>
                <a:gd name="T43" fmla="*/ 292 h 294"/>
                <a:gd name="T44" fmla="*/ 685 w 1178"/>
                <a:gd name="T45" fmla="*/ 283 h 294"/>
                <a:gd name="T46" fmla="*/ 760 w 1178"/>
                <a:gd name="T47" fmla="*/ 34 h 294"/>
                <a:gd name="T48" fmla="*/ 1000 w 1178"/>
                <a:gd name="T49" fmla="*/ 190 h 294"/>
                <a:gd name="T50" fmla="*/ 1057 w 1178"/>
                <a:gd name="T51" fmla="*/ 257 h 294"/>
                <a:gd name="T52" fmla="*/ 1081 w 1178"/>
                <a:gd name="T53" fmla="*/ 294 h 294"/>
                <a:gd name="T54" fmla="*/ 277 w 1178"/>
                <a:gd name="T55" fmla="*/ 294 h 294"/>
                <a:gd name="T56" fmla="*/ 300 w 1178"/>
                <a:gd name="T57" fmla="*/ 257 h 294"/>
                <a:gd name="T58" fmla="*/ 356 w 1178"/>
                <a:gd name="T59" fmla="*/ 190 h 294"/>
                <a:gd name="T60" fmla="*/ 597 w 1178"/>
                <a:gd name="T61" fmla="*/ 34 h 294"/>
                <a:gd name="T62" fmla="*/ 672 w 1178"/>
                <a:gd name="T63" fmla="*/ 283 h 294"/>
                <a:gd name="T64" fmla="*/ 666 w 1178"/>
                <a:gd name="T65" fmla="*/ 292 h 294"/>
                <a:gd name="T66" fmla="*/ 641 w 1178"/>
                <a:gd name="T67" fmla="*/ 94 h 294"/>
                <a:gd name="T68" fmla="*/ 519 w 1178"/>
                <a:gd name="T69" fmla="*/ 54 h 294"/>
                <a:gd name="T70" fmla="*/ 342 w 1178"/>
                <a:gd name="T71" fmla="*/ 214 h 294"/>
                <a:gd name="T72" fmla="*/ 280 w 1178"/>
                <a:gd name="T73" fmla="*/ 293 h 294"/>
                <a:gd name="T74" fmla="*/ 277 w 1178"/>
                <a:gd name="T75" fmla="*/ 2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8" h="294">
                  <a:moveTo>
                    <a:pt x="1178" y="294"/>
                  </a:moveTo>
                  <a:cubicBezTo>
                    <a:pt x="1125" y="294"/>
                    <a:pt x="1125" y="294"/>
                    <a:pt x="1125" y="294"/>
                  </a:cubicBezTo>
                  <a:cubicBezTo>
                    <a:pt x="1124" y="293"/>
                    <a:pt x="1124" y="293"/>
                    <a:pt x="1124" y="293"/>
                  </a:cubicBezTo>
                  <a:cubicBezTo>
                    <a:pt x="1124" y="293"/>
                    <a:pt x="1082" y="242"/>
                    <a:pt x="1072" y="231"/>
                  </a:cubicBezTo>
                  <a:cubicBezTo>
                    <a:pt x="1068" y="226"/>
                    <a:pt x="1068" y="226"/>
                    <a:pt x="1068" y="226"/>
                  </a:cubicBezTo>
                  <a:cubicBezTo>
                    <a:pt x="1034" y="186"/>
                    <a:pt x="1000" y="145"/>
                    <a:pt x="959" y="111"/>
                  </a:cubicBezTo>
                  <a:cubicBezTo>
                    <a:pt x="918" y="76"/>
                    <a:pt x="877" y="43"/>
                    <a:pt x="833" y="28"/>
                  </a:cubicBezTo>
                  <a:cubicBezTo>
                    <a:pt x="769" y="6"/>
                    <a:pt x="728" y="14"/>
                    <a:pt x="710" y="53"/>
                  </a:cubicBezTo>
                  <a:cubicBezTo>
                    <a:pt x="705" y="63"/>
                    <a:pt x="683" y="64"/>
                    <a:pt x="678" y="64"/>
                  </a:cubicBezTo>
                  <a:cubicBezTo>
                    <a:pt x="674" y="64"/>
                    <a:pt x="652" y="63"/>
                    <a:pt x="647" y="53"/>
                  </a:cubicBezTo>
                  <a:cubicBezTo>
                    <a:pt x="629" y="14"/>
                    <a:pt x="587" y="6"/>
                    <a:pt x="524" y="28"/>
                  </a:cubicBezTo>
                  <a:cubicBezTo>
                    <a:pt x="479" y="43"/>
                    <a:pt x="439" y="76"/>
                    <a:pt x="397" y="111"/>
                  </a:cubicBezTo>
                  <a:cubicBezTo>
                    <a:pt x="357" y="145"/>
                    <a:pt x="322" y="186"/>
                    <a:pt x="289" y="226"/>
                  </a:cubicBezTo>
                  <a:cubicBezTo>
                    <a:pt x="284" y="231"/>
                    <a:pt x="284" y="231"/>
                    <a:pt x="284" y="231"/>
                  </a:cubicBezTo>
                  <a:cubicBezTo>
                    <a:pt x="275" y="242"/>
                    <a:pt x="233" y="293"/>
                    <a:pt x="232" y="293"/>
                  </a:cubicBezTo>
                  <a:cubicBezTo>
                    <a:pt x="232" y="294"/>
                    <a:pt x="232" y="294"/>
                    <a:pt x="232" y="294"/>
                  </a:cubicBezTo>
                  <a:cubicBezTo>
                    <a:pt x="0" y="294"/>
                    <a:pt x="0" y="294"/>
                    <a:pt x="0" y="294"/>
                  </a:cubicBezTo>
                  <a:cubicBezTo>
                    <a:pt x="0" y="289"/>
                    <a:pt x="0" y="289"/>
                    <a:pt x="0" y="289"/>
                  </a:cubicBezTo>
                  <a:cubicBezTo>
                    <a:pt x="229" y="289"/>
                    <a:pt x="229" y="289"/>
                    <a:pt x="229" y="289"/>
                  </a:cubicBezTo>
                  <a:cubicBezTo>
                    <a:pt x="235" y="282"/>
                    <a:pt x="271" y="238"/>
                    <a:pt x="280" y="227"/>
                  </a:cubicBezTo>
                  <a:cubicBezTo>
                    <a:pt x="285" y="222"/>
                    <a:pt x="285" y="222"/>
                    <a:pt x="285" y="222"/>
                  </a:cubicBezTo>
                  <a:cubicBezTo>
                    <a:pt x="318" y="183"/>
                    <a:pt x="353" y="141"/>
                    <a:pt x="394" y="107"/>
                  </a:cubicBezTo>
                  <a:cubicBezTo>
                    <a:pt x="436" y="72"/>
                    <a:pt x="477" y="39"/>
                    <a:pt x="522" y="23"/>
                  </a:cubicBezTo>
                  <a:cubicBezTo>
                    <a:pt x="589" y="0"/>
                    <a:pt x="632" y="9"/>
                    <a:pt x="652" y="51"/>
                  </a:cubicBezTo>
                  <a:cubicBezTo>
                    <a:pt x="654" y="56"/>
                    <a:pt x="667" y="58"/>
                    <a:pt x="678" y="58"/>
                  </a:cubicBezTo>
                  <a:cubicBezTo>
                    <a:pt x="690" y="58"/>
                    <a:pt x="703" y="56"/>
                    <a:pt x="705" y="51"/>
                  </a:cubicBezTo>
                  <a:cubicBezTo>
                    <a:pt x="724" y="9"/>
                    <a:pt x="768" y="0"/>
                    <a:pt x="834" y="23"/>
                  </a:cubicBezTo>
                  <a:cubicBezTo>
                    <a:pt x="880" y="39"/>
                    <a:pt x="921" y="72"/>
                    <a:pt x="963" y="107"/>
                  </a:cubicBezTo>
                  <a:cubicBezTo>
                    <a:pt x="1003" y="141"/>
                    <a:pt x="1038" y="183"/>
                    <a:pt x="1072" y="222"/>
                  </a:cubicBezTo>
                  <a:cubicBezTo>
                    <a:pt x="1076" y="227"/>
                    <a:pt x="1076" y="227"/>
                    <a:pt x="1076" y="227"/>
                  </a:cubicBezTo>
                  <a:cubicBezTo>
                    <a:pt x="1085" y="238"/>
                    <a:pt x="1122" y="282"/>
                    <a:pt x="1128" y="289"/>
                  </a:cubicBezTo>
                  <a:cubicBezTo>
                    <a:pt x="1178" y="289"/>
                    <a:pt x="1178" y="289"/>
                    <a:pt x="1178" y="289"/>
                  </a:cubicBezTo>
                  <a:lnTo>
                    <a:pt x="1178" y="294"/>
                  </a:lnTo>
                  <a:close/>
                  <a:moveTo>
                    <a:pt x="1079" y="294"/>
                  </a:moveTo>
                  <a:cubicBezTo>
                    <a:pt x="1079" y="292"/>
                    <a:pt x="1079" y="292"/>
                    <a:pt x="1079" y="292"/>
                  </a:cubicBezTo>
                  <a:cubicBezTo>
                    <a:pt x="1077" y="293"/>
                    <a:pt x="1077" y="293"/>
                    <a:pt x="1077" y="293"/>
                  </a:cubicBezTo>
                  <a:cubicBezTo>
                    <a:pt x="1076" y="290"/>
                    <a:pt x="1055" y="263"/>
                    <a:pt x="1053" y="260"/>
                  </a:cubicBezTo>
                  <a:cubicBezTo>
                    <a:pt x="1039" y="243"/>
                    <a:pt x="1026" y="228"/>
                    <a:pt x="1014" y="214"/>
                  </a:cubicBezTo>
                  <a:cubicBezTo>
                    <a:pt x="1008" y="208"/>
                    <a:pt x="1002" y="201"/>
                    <a:pt x="996" y="194"/>
                  </a:cubicBezTo>
                  <a:cubicBezTo>
                    <a:pt x="950" y="140"/>
                    <a:pt x="902" y="84"/>
                    <a:pt x="838" y="54"/>
                  </a:cubicBezTo>
                  <a:cubicBezTo>
                    <a:pt x="814" y="44"/>
                    <a:pt x="786" y="33"/>
                    <a:pt x="761" y="40"/>
                  </a:cubicBezTo>
                  <a:cubicBezTo>
                    <a:pt x="736" y="46"/>
                    <a:pt x="723" y="73"/>
                    <a:pt x="715" y="94"/>
                  </a:cubicBezTo>
                  <a:cubicBezTo>
                    <a:pt x="695" y="156"/>
                    <a:pt x="693" y="218"/>
                    <a:pt x="690" y="283"/>
                  </a:cubicBezTo>
                  <a:cubicBezTo>
                    <a:pt x="690" y="292"/>
                    <a:pt x="690" y="292"/>
                    <a:pt x="690" y="292"/>
                  </a:cubicBezTo>
                  <a:cubicBezTo>
                    <a:pt x="685" y="291"/>
                    <a:pt x="685" y="291"/>
                    <a:pt x="685" y="291"/>
                  </a:cubicBezTo>
                  <a:cubicBezTo>
                    <a:pt x="685" y="283"/>
                    <a:pt x="685" y="283"/>
                    <a:pt x="685" y="283"/>
                  </a:cubicBezTo>
                  <a:cubicBezTo>
                    <a:pt x="687" y="217"/>
                    <a:pt x="689" y="155"/>
                    <a:pt x="710" y="92"/>
                  </a:cubicBezTo>
                  <a:cubicBezTo>
                    <a:pt x="718" y="70"/>
                    <a:pt x="733" y="42"/>
                    <a:pt x="760" y="34"/>
                  </a:cubicBezTo>
                  <a:cubicBezTo>
                    <a:pt x="787" y="28"/>
                    <a:pt x="815" y="38"/>
                    <a:pt x="840" y="50"/>
                  </a:cubicBezTo>
                  <a:cubicBezTo>
                    <a:pt x="905" y="80"/>
                    <a:pt x="954" y="136"/>
                    <a:pt x="1000" y="190"/>
                  </a:cubicBezTo>
                  <a:cubicBezTo>
                    <a:pt x="1006" y="197"/>
                    <a:pt x="1012" y="204"/>
                    <a:pt x="1018" y="211"/>
                  </a:cubicBezTo>
                  <a:cubicBezTo>
                    <a:pt x="1030" y="225"/>
                    <a:pt x="1043" y="240"/>
                    <a:pt x="1057" y="257"/>
                  </a:cubicBezTo>
                  <a:cubicBezTo>
                    <a:pt x="1069" y="272"/>
                    <a:pt x="1083" y="290"/>
                    <a:pt x="1082" y="293"/>
                  </a:cubicBezTo>
                  <a:cubicBezTo>
                    <a:pt x="1081" y="294"/>
                    <a:pt x="1081" y="294"/>
                    <a:pt x="1081" y="294"/>
                  </a:cubicBezTo>
                  <a:lnTo>
                    <a:pt x="1079" y="294"/>
                  </a:lnTo>
                  <a:close/>
                  <a:moveTo>
                    <a:pt x="277" y="294"/>
                  </a:moveTo>
                  <a:cubicBezTo>
                    <a:pt x="275" y="293"/>
                    <a:pt x="275" y="293"/>
                    <a:pt x="275" y="293"/>
                  </a:cubicBezTo>
                  <a:cubicBezTo>
                    <a:pt x="274" y="290"/>
                    <a:pt x="292" y="267"/>
                    <a:pt x="300" y="257"/>
                  </a:cubicBezTo>
                  <a:cubicBezTo>
                    <a:pt x="314" y="240"/>
                    <a:pt x="326" y="225"/>
                    <a:pt x="338" y="211"/>
                  </a:cubicBezTo>
                  <a:cubicBezTo>
                    <a:pt x="344" y="204"/>
                    <a:pt x="350" y="197"/>
                    <a:pt x="356" y="190"/>
                  </a:cubicBezTo>
                  <a:cubicBezTo>
                    <a:pt x="403" y="136"/>
                    <a:pt x="451" y="80"/>
                    <a:pt x="517" y="50"/>
                  </a:cubicBezTo>
                  <a:cubicBezTo>
                    <a:pt x="541" y="38"/>
                    <a:pt x="570" y="28"/>
                    <a:pt x="597" y="34"/>
                  </a:cubicBezTo>
                  <a:cubicBezTo>
                    <a:pt x="624" y="42"/>
                    <a:pt x="639" y="70"/>
                    <a:pt x="646" y="92"/>
                  </a:cubicBezTo>
                  <a:cubicBezTo>
                    <a:pt x="667" y="155"/>
                    <a:pt x="669" y="217"/>
                    <a:pt x="672" y="283"/>
                  </a:cubicBezTo>
                  <a:cubicBezTo>
                    <a:pt x="672" y="291"/>
                    <a:pt x="672" y="291"/>
                    <a:pt x="672" y="291"/>
                  </a:cubicBezTo>
                  <a:cubicBezTo>
                    <a:pt x="666" y="292"/>
                    <a:pt x="666" y="292"/>
                    <a:pt x="666" y="292"/>
                  </a:cubicBezTo>
                  <a:cubicBezTo>
                    <a:pt x="666" y="283"/>
                    <a:pt x="666" y="283"/>
                    <a:pt x="666" y="283"/>
                  </a:cubicBezTo>
                  <a:cubicBezTo>
                    <a:pt x="664" y="218"/>
                    <a:pt x="662" y="156"/>
                    <a:pt x="641" y="94"/>
                  </a:cubicBezTo>
                  <a:cubicBezTo>
                    <a:pt x="634" y="73"/>
                    <a:pt x="620" y="46"/>
                    <a:pt x="595" y="40"/>
                  </a:cubicBezTo>
                  <a:cubicBezTo>
                    <a:pt x="570" y="33"/>
                    <a:pt x="543" y="44"/>
                    <a:pt x="519" y="54"/>
                  </a:cubicBezTo>
                  <a:cubicBezTo>
                    <a:pt x="455" y="84"/>
                    <a:pt x="407" y="140"/>
                    <a:pt x="360" y="194"/>
                  </a:cubicBezTo>
                  <a:cubicBezTo>
                    <a:pt x="354" y="201"/>
                    <a:pt x="348" y="208"/>
                    <a:pt x="342" y="214"/>
                  </a:cubicBezTo>
                  <a:cubicBezTo>
                    <a:pt x="330" y="228"/>
                    <a:pt x="318" y="243"/>
                    <a:pt x="304" y="260"/>
                  </a:cubicBezTo>
                  <a:cubicBezTo>
                    <a:pt x="302" y="263"/>
                    <a:pt x="281" y="290"/>
                    <a:pt x="280" y="293"/>
                  </a:cubicBezTo>
                  <a:cubicBezTo>
                    <a:pt x="278" y="291"/>
                    <a:pt x="278" y="291"/>
                    <a:pt x="278" y="291"/>
                  </a:cubicBezTo>
                  <a:cubicBezTo>
                    <a:pt x="277" y="292"/>
                    <a:pt x="277" y="292"/>
                    <a:pt x="277" y="292"/>
                  </a:cubicBezTo>
                  <a:lnTo>
                    <a:pt x="277" y="29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a:extLst>
                <a:ext uri="{FF2B5EF4-FFF2-40B4-BE49-F238E27FC236}">
                  <a16:creationId xmlns:a16="http://schemas.microsoft.com/office/drawing/2014/main" id="{632EAE99-8B0C-4B27-A756-70325DB91FF6}"/>
                </a:ext>
              </a:extLst>
            </p:cNvPr>
            <p:cNvSpPr>
              <a:spLocks/>
            </p:cNvSpPr>
            <p:nvPr/>
          </p:nvSpPr>
          <p:spPr bwMode="auto">
            <a:xfrm>
              <a:off x="2784" y="1893"/>
              <a:ext cx="1027" cy="228"/>
            </a:xfrm>
            <a:custGeom>
              <a:avLst/>
              <a:gdLst>
                <a:gd name="T0" fmla="*/ 1027 w 1027"/>
                <a:gd name="T1" fmla="*/ 228 h 228"/>
                <a:gd name="T2" fmla="*/ 879 w 1027"/>
                <a:gd name="T3" fmla="*/ 228 h 228"/>
                <a:gd name="T4" fmla="*/ 879 w 1027"/>
                <a:gd name="T5" fmla="*/ 11 h 228"/>
                <a:gd name="T6" fmla="*/ 67 w 1027"/>
                <a:gd name="T7" fmla="*/ 11 h 228"/>
                <a:gd name="T8" fmla="*/ 67 w 1027"/>
                <a:gd name="T9" fmla="*/ 228 h 228"/>
                <a:gd name="T10" fmla="*/ 0 w 1027"/>
                <a:gd name="T11" fmla="*/ 228 h 228"/>
                <a:gd name="T12" fmla="*/ 0 w 1027"/>
                <a:gd name="T13" fmla="*/ 219 h 228"/>
                <a:gd name="T14" fmla="*/ 57 w 1027"/>
                <a:gd name="T15" fmla="*/ 219 h 228"/>
                <a:gd name="T16" fmla="*/ 57 w 1027"/>
                <a:gd name="T17" fmla="*/ 0 h 228"/>
                <a:gd name="T18" fmla="*/ 887 w 1027"/>
                <a:gd name="T19" fmla="*/ 0 h 228"/>
                <a:gd name="T20" fmla="*/ 887 w 1027"/>
                <a:gd name="T21" fmla="*/ 219 h 228"/>
                <a:gd name="T22" fmla="*/ 1027 w 1027"/>
                <a:gd name="T23" fmla="*/ 219 h 228"/>
                <a:gd name="T24" fmla="*/ 1027 w 1027"/>
                <a:gd name="T2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7" h="228">
                  <a:moveTo>
                    <a:pt x="1027" y="228"/>
                  </a:moveTo>
                  <a:lnTo>
                    <a:pt x="879" y="228"/>
                  </a:lnTo>
                  <a:lnTo>
                    <a:pt x="879" y="11"/>
                  </a:lnTo>
                  <a:lnTo>
                    <a:pt x="67" y="11"/>
                  </a:lnTo>
                  <a:lnTo>
                    <a:pt x="67" y="228"/>
                  </a:lnTo>
                  <a:lnTo>
                    <a:pt x="0" y="228"/>
                  </a:lnTo>
                  <a:lnTo>
                    <a:pt x="0" y="219"/>
                  </a:lnTo>
                  <a:lnTo>
                    <a:pt x="57" y="219"/>
                  </a:lnTo>
                  <a:lnTo>
                    <a:pt x="57" y="0"/>
                  </a:lnTo>
                  <a:lnTo>
                    <a:pt x="887" y="0"/>
                  </a:lnTo>
                  <a:lnTo>
                    <a:pt x="887" y="219"/>
                  </a:lnTo>
                  <a:lnTo>
                    <a:pt x="1027" y="219"/>
                  </a:lnTo>
                  <a:lnTo>
                    <a:pt x="1027" y="22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a:extLst>
                <a:ext uri="{FF2B5EF4-FFF2-40B4-BE49-F238E27FC236}">
                  <a16:creationId xmlns:a16="http://schemas.microsoft.com/office/drawing/2014/main" id="{D774B828-5E1C-4B26-AA1C-8D1C7AB21C4D}"/>
                </a:ext>
              </a:extLst>
            </p:cNvPr>
            <p:cNvSpPr>
              <a:spLocks/>
            </p:cNvSpPr>
            <p:nvPr/>
          </p:nvSpPr>
          <p:spPr bwMode="auto">
            <a:xfrm>
              <a:off x="3159" y="1948"/>
              <a:ext cx="183" cy="169"/>
            </a:xfrm>
            <a:custGeom>
              <a:avLst/>
              <a:gdLst>
                <a:gd name="T0" fmla="*/ 5 w 107"/>
                <a:gd name="T1" fmla="*/ 98 h 98"/>
                <a:gd name="T2" fmla="*/ 0 w 107"/>
                <a:gd name="T3" fmla="*/ 98 h 98"/>
                <a:gd name="T4" fmla="*/ 0 w 107"/>
                <a:gd name="T5" fmla="*/ 13 h 98"/>
                <a:gd name="T6" fmla="*/ 6 w 107"/>
                <a:gd name="T7" fmla="*/ 7 h 98"/>
                <a:gd name="T8" fmla="*/ 11 w 107"/>
                <a:gd name="T9" fmla="*/ 6 h 98"/>
                <a:gd name="T10" fmla="*/ 19 w 107"/>
                <a:gd name="T11" fmla="*/ 4 h 98"/>
                <a:gd name="T12" fmla="*/ 28 w 107"/>
                <a:gd name="T13" fmla="*/ 0 h 98"/>
                <a:gd name="T14" fmla="*/ 29 w 107"/>
                <a:gd name="T15" fmla="*/ 0 h 98"/>
                <a:gd name="T16" fmla="*/ 59 w 107"/>
                <a:gd name="T17" fmla="*/ 0 h 98"/>
                <a:gd name="T18" fmla="*/ 78 w 107"/>
                <a:gd name="T19" fmla="*/ 0 h 98"/>
                <a:gd name="T20" fmla="*/ 86 w 107"/>
                <a:gd name="T21" fmla="*/ 4 h 98"/>
                <a:gd name="T22" fmla="*/ 91 w 107"/>
                <a:gd name="T23" fmla="*/ 5 h 98"/>
                <a:gd name="T24" fmla="*/ 94 w 107"/>
                <a:gd name="T25" fmla="*/ 5 h 98"/>
                <a:gd name="T26" fmla="*/ 94 w 107"/>
                <a:gd name="T27" fmla="*/ 6 h 98"/>
                <a:gd name="T28" fmla="*/ 107 w 107"/>
                <a:gd name="T29" fmla="*/ 20 h 98"/>
                <a:gd name="T30" fmla="*/ 107 w 107"/>
                <a:gd name="T31" fmla="*/ 74 h 98"/>
                <a:gd name="T32" fmla="*/ 107 w 107"/>
                <a:gd name="T33" fmla="*/ 97 h 98"/>
                <a:gd name="T34" fmla="*/ 102 w 107"/>
                <a:gd name="T35" fmla="*/ 97 h 98"/>
                <a:gd name="T36" fmla="*/ 101 w 107"/>
                <a:gd name="T37" fmla="*/ 74 h 98"/>
                <a:gd name="T38" fmla="*/ 101 w 107"/>
                <a:gd name="T39" fmla="*/ 20 h 98"/>
                <a:gd name="T40" fmla="*/ 94 w 107"/>
                <a:gd name="T41" fmla="*/ 11 h 98"/>
                <a:gd name="T42" fmla="*/ 93 w 107"/>
                <a:gd name="T43" fmla="*/ 11 h 98"/>
                <a:gd name="T44" fmla="*/ 91 w 107"/>
                <a:gd name="T45" fmla="*/ 11 h 98"/>
                <a:gd name="T46" fmla="*/ 82 w 107"/>
                <a:gd name="T47" fmla="*/ 7 h 98"/>
                <a:gd name="T48" fmla="*/ 78 w 107"/>
                <a:gd name="T49" fmla="*/ 6 h 98"/>
                <a:gd name="T50" fmla="*/ 59 w 107"/>
                <a:gd name="T51" fmla="*/ 6 h 98"/>
                <a:gd name="T52" fmla="*/ 29 w 107"/>
                <a:gd name="T53" fmla="*/ 6 h 98"/>
                <a:gd name="T54" fmla="*/ 27 w 107"/>
                <a:gd name="T55" fmla="*/ 6 h 98"/>
                <a:gd name="T56" fmla="*/ 24 w 107"/>
                <a:gd name="T57" fmla="*/ 7 h 98"/>
                <a:gd name="T58" fmla="*/ 20 w 107"/>
                <a:gd name="T59" fmla="*/ 10 h 98"/>
                <a:gd name="T60" fmla="*/ 13 w 107"/>
                <a:gd name="T61" fmla="*/ 11 h 98"/>
                <a:gd name="T62" fmla="*/ 6 w 107"/>
                <a:gd name="T63" fmla="*/ 12 h 98"/>
                <a:gd name="T64" fmla="*/ 5 w 107"/>
                <a:gd name="T65" fmla="*/ 12 h 98"/>
                <a:gd name="T66" fmla="*/ 5 w 107"/>
                <a:gd name="T67" fmla="*/ 13 h 98"/>
                <a:gd name="T68" fmla="*/ 5 w 107"/>
                <a:gd name="T6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8">
                  <a:moveTo>
                    <a:pt x="5" y="98"/>
                  </a:moveTo>
                  <a:cubicBezTo>
                    <a:pt x="0" y="98"/>
                    <a:pt x="0" y="98"/>
                    <a:pt x="0" y="98"/>
                  </a:cubicBezTo>
                  <a:cubicBezTo>
                    <a:pt x="0" y="65"/>
                    <a:pt x="0" y="46"/>
                    <a:pt x="0" y="13"/>
                  </a:cubicBezTo>
                  <a:cubicBezTo>
                    <a:pt x="0" y="11"/>
                    <a:pt x="1" y="7"/>
                    <a:pt x="6" y="7"/>
                  </a:cubicBezTo>
                  <a:cubicBezTo>
                    <a:pt x="8" y="6"/>
                    <a:pt x="10" y="6"/>
                    <a:pt x="11" y="6"/>
                  </a:cubicBezTo>
                  <a:cubicBezTo>
                    <a:pt x="14" y="5"/>
                    <a:pt x="16" y="4"/>
                    <a:pt x="19" y="4"/>
                  </a:cubicBezTo>
                  <a:cubicBezTo>
                    <a:pt x="21" y="0"/>
                    <a:pt x="25" y="0"/>
                    <a:pt x="28" y="0"/>
                  </a:cubicBezTo>
                  <a:cubicBezTo>
                    <a:pt x="28" y="0"/>
                    <a:pt x="29" y="0"/>
                    <a:pt x="29" y="0"/>
                  </a:cubicBezTo>
                  <a:cubicBezTo>
                    <a:pt x="39" y="0"/>
                    <a:pt x="49" y="0"/>
                    <a:pt x="59" y="0"/>
                  </a:cubicBezTo>
                  <a:cubicBezTo>
                    <a:pt x="78" y="0"/>
                    <a:pt x="78" y="0"/>
                    <a:pt x="78" y="0"/>
                  </a:cubicBezTo>
                  <a:cubicBezTo>
                    <a:pt x="81" y="0"/>
                    <a:pt x="84" y="1"/>
                    <a:pt x="86" y="4"/>
                  </a:cubicBezTo>
                  <a:cubicBezTo>
                    <a:pt x="87" y="5"/>
                    <a:pt x="89" y="5"/>
                    <a:pt x="91" y="5"/>
                  </a:cubicBezTo>
                  <a:cubicBezTo>
                    <a:pt x="92" y="5"/>
                    <a:pt x="93" y="5"/>
                    <a:pt x="94" y="5"/>
                  </a:cubicBezTo>
                  <a:cubicBezTo>
                    <a:pt x="94" y="6"/>
                    <a:pt x="94" y="6"/>
                    <a:pt x="94" y="6"/>
                  </a:cubicBezTo>
                  <a:cubicBezTo>
                    <a:pt x="106" y="7"/>
                    <a:pt x="107" y="8"/>
                    <a:pt x="107" y="20"/>
                  </a:cubicBezTo>
                  <a:cubicBezTo>
                    <a:pt x="107" y="74"/>
                    <a:pt x="107" y="74"/>
                    <a:pt x="107" y="74"/>
                  </a:cubicBezTo>
                  <a:cubicBezTo>
                    <a:pt x="107" y="81"/>
                    <a:pt x="107" y="86"/>
                    <a:pt x="107" y="97"/>
                  </a:cubicBezTo>
                  <a:cubicBezTo>
                    <a:pt x="102" y="97"/>
                    <a:pt x="102" y="97"/>
                    <a:pt x="102" y="97"/>
                  </a:cubicBezTo>
                  <a:cubicBezTo>
                    <a:pt x="101" y="86"/>
                    <a:pt x="101" y="81"/>
                    <a:pt x="101" y="74"/>
                  </a:cubicBezTo>
                  <a:cubicBezTo>
                    <a:pt x="101" y="20"/>
                    <a:pt x="101" y="20"/>
                    <a:pt x="101" y="20"/>
                  </a:cubicBezTo>
                  <a:cubicBezTo>
                    <a:pt x="101" y="12"/>
                    <a:pt x="101" y="12"/>
                    <a:pt x="94" y="11"/>
                  </a:cubicBezTo>
                  <a:cubicBezTo>
                    <a:pt x="93" y="11"/>
                    <a:pt x="93" y="11"/>
                    <a:pt x="93" y="11"/>
                  </a:cubicBezTo>
                  <a:cubicBezTo>
                    <a:pt x="92" y="11"/>
                    <a:pt x="92" y="11"/>
                    <a:pt x="91" y="11"/>
                  </a:cubicBezTo>
                  <a:cubicBezTo>
                    <a:pt x="88" y="10"/>
                    <a:pt x="84" y="10"/>
                    <a:pt x="82" y="7"/>
                  </a:cubicBezTo>
                  <a:cubicBezTo>
                    <a:pt x="81" y="6"/>
                    <a:pt x="80" y="6"/>
                    <a:pt x="78" y="6"/>
                  </a:cubicBezTo>
                  <a:cubicBezTo>
                    <a:pt x="59" y="6"/>
                    <a:pt x="59" y="6"/>
                    <a:pt x="59" y="6"/>
                  </a:cubicBezTo>
                  <a:cubicBezTo>
                    <a:pt x="49" y="6"/>
                    <a:pt x="39" y="6"/>
                    <a:pt x="29" y="6"/>
                  </a:cubicBezTo>
                  <a:cubicBezTo>
                    <a:pt x="28" y="6"/>
                    <a:pt x="28" y="6"/>
                    <a:pt x="27" y="6"/>
                  </a:cubicBezTo>
                  <a:cubicBezTo>
                    <a:pt x="24" y="5"/>
                    <a:pt x="24" y="5"/>
                    <a:pt x="24" y="7"/>
                  </a:cubicBezTo>
                  <a:cubicBezTo>
                    <a:pt x="24" y="8"/>
                    <a:pt x="23" y="10"/>
                    <a:pt x="20" y="10"/>
                  </a:cubicBezTo>
                  <a:cubicBezTo>
                    <a:pt x="17" y="10"/>
                    <a:pt x="15" y="10"/>
                    <a:pt x="13" y="11"/>
                  </a:cubicBezTo>
                  <a:cubicBezTo>
                    <a:pt x="11" y="11"/>
                    <a:pt x="9" y="12"/>
                    <a:pt x="6" y="12"/>
                  </a:cubicBezTo>
                  <a:cubicBezTo>
                    <a:pt x="6" y="12"/>
                    <a:pt x="5" y="12"/>
                    <a:pt x="5" y="12"/>
                  </a:cubicBezTo>
                  <a:cubicBezTo>
                    <a:pt x="5" y="12"/>
                    <a:pt x="5" y="12"/>
                    <a:pt x="5" y="13"/>
                  </a:cubicBezTo>
                  <a:cubicBezTo>
                    <a:pt x="5" y="46"/>
                    <a:pt x="5" y="65"/>
                    <a:pt x="5" y="9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0">
              <a:extLst>
                <a:ext uri="{FF2B5EF4-FFF2-40B4-BE49-F238E27FC236}">
                  <a16:creationId xmlns:a16="http://schemas.microsoft.com/office/drawing/2014/main" id="{46AF0BF6-8DEB-4F6A-9ADA-C0CB9C8D5056}"/>
                </a:ext>
              </a:extLst>
            </p:cNvPr>
            <p:cNvSpPr>
              <a:spLocks noEditPoints="1"/>
            </p:cNvSpPr>
            <p:nvPr/>
          </p:nvSpPr>
          <p:spPr bwMode="auto">
            <a:xfrm>
              <a:off x="2647" y="1656"/>
              <a:ext cx="1226" cy="229"/>
            </a:xfrm>
            <a:custGeom>
              <a:avLst/>
              <a:gdLst>
                <a:gd name="T0" fmla="*/ 67 w 716"/>
                <a:gd name="T1" fmla="*/ 112 h 133"/>
                <a:gd name="T2" fmla="*/ 49 w 716"/>
                <a:gd name="T3" fmla="*/ 101 h 133"/>
                <a:gd name="T4" fmla="*/ 30 w 716"/>
                <a:gd name="T5" fmla="*/ 86 h 133"/>
                <a:gd name="T6" fmla="*/ 11 w 716"/>
                <a:gd name="T7" fmla="*/ 53 h 133"/>
                <a:gd name="T8" fmla="*/ 25 w 716"/>
                <a:gd name="T9" fmla="*/ 52 h 133"/>
                <a:gd name="T10" fmla="*/ 36 w 716"/>
                <a:gd name="T11" fmla="*/ 52 h 133"/>
                <a:gd name="T12" fmla="*/ 45 w 716"/>
                <a:gd name="T13" fmla="*/ 52 h 133"/>
                <a:gd name="T14" fmla="*/ 55 w 716"/>
                <a:gd name="T15" fmla="*/ 54 h 133"/>
                <a:gd name="T16" fmla="*/ 72 w 716"/>
                <a:gd name="T17" fmla="*/ 60 h 133"/>
                <a:gd name="T18" fmla="*/ 73 w 716"/>
                <a:gd name="T19" fmla="*/ 56 h 133"/>
                <a:gd name="T20" fmla="*/ 93 w 716"/>
                <a:gd name="T21" fmla="*/ 56 h 133"/>
                <a:gd name="T22" fmla="*/ 127 w 716"/>
                <a:gd name="T23" fmla="*/ 62 h 133"/>
                <a:gd name="T24" fmla="*/ 150 w 716"/>
                <a:gd name="T25" fmla="*/ 62 h 133"/>
                <a:gd name="T26" fmla="*/ 173 w 716"/>
                <a:gd name="T27" fmla="*/ 48 h 133"/>
                <a:gd name="T28" fmla="*/ 178 w 716"/>
                <a:gd name="T29" fmla="*/ 19 h 133"/>
                <a:gd name="T30" fmla="*/ 190 w 716"/>
                <a:gd name="T31" fmla="*/ 11 h 133"/>
                <a:gd name="T32" fmla="*/ 207 w 716"/>
                <a:gd name="T33" fmla="*/ 2 h 133"/>
                <a:gd name="T34" fmla="*/ 211 w 716"/>
                <a:gd name="T35" fmla="*/ 23 h 133"/>
                <a:gd name="T36" fmla="*/ 496 w 716"/>
                <a:gd name="T37" fmla="*/ 27 h 133"/>
                <a:gd name="T38" fmla="*/ 516 w 716"/>
                <a:gd name="T39" fmla="*/ 8 h 133"/>
                <a:gd name="T40" fmla="*/ 530 w 716"/>
                <a:gd name="T41" fmla="*/ 10 h 133"/>
                <a:gd name="T42" fmla="*/ 536 w 716"/>
                <a:gd name="T43" fmla="*/ 28 h 133"/>
                <a:gd name="T44" fmla="*/ 561 w 716"/>
                <a:gd name="T45" fmla="*/ 62 h 133"/>
                <a:gd name="T46" fmla="*/ 612 w 716"/>
                <a:gd name="T47" fmla="*/ 56 h 133"/>
                <a:gd name="T48" fmla="*/ 622 w 716"/>
                <a:gd name="T49" fmla="*/ 64 h 133"/>
                <a:gd name="T50" fmla="*/ 635 w 716"/>
                <a:gd name="T51" fmla="*/ 59 h 133"/>
                <a:gd name="T52" fmla="*/ 649 w 716"/>
                <a:gd name="T53" fmla="*/ 63 h 133"/>
                <a:gd name="T54" fmla="*/ 662 w 716"/>
                <a:gd name="T55" fmla="*/ 61 h 133"/>
                <a:gd name="T56" fmla="*/ 678 w 716"/>
                <a:gd name="T57" fmla="*/ 56 h 133"/>
                <a:gd name="T58" fmla="*/ 691 w 716"/>
                <a:gd name="T59" fmla="*/ 54 h 133"/>
                <a:gd name="T60" fmla="*/ 702 w 716"/>
                <a:gd name="T61" fmla="*/ 52 h 133"/>
                <a:gd name="T62" fmla="*/ 714 w 716"/>
                <a:gd name="T63" fmla="*/ 60 h 133"/>
                <a:gd name="T64" fmla="*/ 684 w 716"/>
                <a:gd name="T65" fmla="*/ 90 h 133"/>
                <a:gd name="T66" fmla="*/ 653 w 716"/>
                <a:gd name="T67" fmla="*/ 108 h 133"/>
                <a:gd name="T68" fmla="*/ 601 w 716"/>
                <a:gd name="T69" fmla="*/ 133 h 133"/>
                <a:gd name="T70" fmla="*/ 599 w 716"/>
                <a:gd name="T71" fmla="*/ 128 h 133"/>
                <a:gd name="T72" fmla="*/ 652 w 716"/>
                <a:gd name="T73" fmla="*/ 103 h 133"/>
                <a:gd name="T74" fmla="*/ 691 w 716"/>
                <a:gd name="T75" fmla="*/ 78 h 133"/>
                <a:gd name="T76" fmla="*/ 701 w 716"/>
                <a:gd name="T77" fmla="*/ 58 h 133"/>
                <a:gd name="T78" fmla="*/ 683 w 716"/>
                <a:gd name="T79" fmla="*/ 57 h 133"/>
                <a:gd name="T80" fmla="*/ 657 w 716"/>
                <a:gd name="T81" fmla="*/ 64 h 133"/>
                <a:gd name="T82" fmla="*/ 637 w 716"/>
                <a:gd name="T83" fmla="*/ 70 h 133"/>
                <a:gd name="T84" fmla="*/ 616 w 716"/>
                <a:gd name="T85" fmla="*/ 63 h 133"/>
                <a:gd name="T86" fmla="*/ 606 w 716"/>
                <a:gd name="T87" fmla="*/ 66 h 133"/>
                <a:gd name="T88" fmla="*/ 562 w 716"/>
                <a:gd name="T89" fmla="*/ 67 h 133"/>
                <a:gd name="T90" fmla="*/ 530 w 716"/>
                <a:gd name="T91" fmla="*/ 26 h 133"/>
                <a:gd name="T92" fmla="*/ 518 w 716"/>
                <a:gd name="T93" fmla="*/ 15 h 133"/>
                <a:gd name="T94" fmla="*/ 508 w 716"/>
                <a:gd name="T95" fmla="*/ 21 h 133"/>
                <a:gd name="T96" fmla="*/ 220 w 716"/>
                <a:gd name="T97" fmla="*/ 32 h 133"/>
                <a:gd name="T98" fmla="*/ 206 w 716"/>
                <a:gd name="T99" fmla="*/ 15 h 133"/>
                <a:gd name="T100" fmla="*/ 193 w 716"/>
                <a:gd name="T101" fmla="*/ 16 h 133"/>
                <a:gd name="T102" fmla="*/ 182 w 716"/>
                <a:gd name="T103" fmla="*/ 30 h 133"/>
                <a:gd name="T104" fmla="*/ 152 w 716"/>
                <a:gd name="T105" fmla="*/ 67 h 133"/>
                <a:gd name="T106" fmla="*/ 108 w 716"/>
                <a:gd name="T107" fmla="*/ 66 h 133"/>
                <a:gd name="T108" fmla="*/ 96 w 716"/>
                <a:gd name="T109" fmla="*/ 60 h 133"/>
                <a:gd name="T110" fmla="*/ 80 w 716"/>
                <a:gd name="T111" fmla="*/ 68 h 133"/>
                <a:gd name="T112" fmla="*/ 56 w 716"/>
                <a:gd name="T113" fmla="*/ 64 h 133"/>
                <a:gd name="T114" fmla="*/ 33 w 716"/>
                <a:gd name="T115" fmla="*/ 57 h 133"/>
                <a:gd name="T116" fmla="*/ 19 w 716"/>
                <a:gd name="T117" fmla="*/ 54 h 133"/>
                <a:gd name="T118" fmla="*/ 6 w 716"/>
                <a:gd name="T119" fmla="*/ 67 h 133"/>
                <a:gd name="T120" fmla="*/ 37 w 716"/>
                <a:gd name="T121" fmla="*/ 86 h 133"/>
                <a:gd name="T122" fmla="*/ 56 w 716"/>
                <a:gd name="T123"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 h="133">
                  <a:moveTo>
                    <a:pt x="113" y="133"/>
                  </a:moveTo>
                  <a:cubicBezTo>
                    <a:pt x="112" y="133"/>
                    <a:pt x="112" y="133"/>
                    <a:pt x="112" y="133"/>
                  </a:cubicBezTo>
                  <a:cubicBezTo>
                    <a:pt x="103" y="130"/>
                    <a:pt x="94" y="126"/>
                    <a:pt x="85" y="122"/>
                  </a:cubicBezTo>
                  <a:cubicBezTo>
                    <a:pt x="83" y="121"/>
                    <a:pt x="81" y="120"/>
                    <a:pt x="80" y="119"/>
                  </a:cubicBezTo>
                  <a:cubicBezTo>
                    <a:pt x="76" y="117"/>
                    <a:pt x="73" y="115"/>
                    <a:pt x="69" y="114"/>
                  </a:cubicBezTo>
                  <a:cubicBezTo>
                    <a:pt x="67" y="114"/>
                    <a:pt x="67" y="114"/>
                    <a:pt x="67" y="114"/>
                  </a:cubicBezTo>
                  <a:cubicBezTo>
                    <a:pt x="67" y="112"/>
                    <a:pt x="67" y="112"/>
                    <a:pt x="67" y="112"/>
                  </a:cubicBezTo>
                  <a:cubicBezTo>
                    <a:pt x="67" y="112"/>
                    <a:pt x="67" y="112"/>
                    <a:pt x="65" y="111"/>
                  </a:cubicBezTo>
                  <a:cubicBezTo>
                    <a:pt x="64" y="111"/>
                    <a:pt x="62" y="110"/>
                    <a:pt x="60" y="108"/>
                  </a:cubicBezTo>
                  <a:cubicBezTo>
                    <a:pt x="60" y="108"/>
                    <a:pt x="60" y="108"/>
                    <a:pt x="60" y="108"/>
                  </a:cubicBezTo>
                  <a:cubicBezTo>
                    <a:pt x="57" y="108"/>
                    <a:pt x="55" y="107"/>
                    <a:pt x="55" y="104"/>
                  </a:cubicBezTo>
                  <a:cubicBezTo>
                    <a:pt x="54" y="104"/>
                    <a:pt x="54" y="104"/>
                    <a:pt x="54" y="104"/>
                  </a:cubicBezTo>
                  <a:cubicBezTo>
                    <a:pt x="52" y="103"/>
                    <a:pt x="52" y="103"/>
                    <a:pt x="52" y="103"/>
                  </a:cubicBezTo>
                  <a:cubicBezTo>
                    <a:pt x="52" y="102"/>
                    <a:pt x="51" y="102"/>
                    <a:pt x="49" y="101"/>
                  </a:cubicBezTo>
                  <a:cubicBezTo>
                    <a:pt x="47" y="100"/>
                    <a:pt x="44" y="99"/>
                    <a:pt x="43" y="96"/>
                  </a:cubicBezTo>
                  <a:cubicBezTo>
                    <a:pt x="43" y="96"/>
                    <a:pt x="42" y="96"/>
                    <a:pt x="42" y="96"/>
                  </a:cubicBezTo>
                  <a:cubicBezTo>
                    <a:pt x="39" y="96"/>
                    <a:pt x="38" y="93"/>
                    <a:pt x="37" y="92"/>
                  </a:cubicBezTo>
                  <a:cubicBezTo>
                    <a:pt x="37" y="92"/>
                    <a:pt x="37" y="91"/>
                    <a:pt x="37" y="91"/>
                  </a:cubicBezTo>
                  <a:cubicBezTo>
                    <a:pt x="37" y="91"/>
                    <a:pt x="37" y="91"/>
                    <a:pt x="37" y="91"/>
                  </a:cubicBezTo>
                  <a:cubicBezTo>
                    <a:pt x="35" y="91"/>
                    <a:pt x="33" y="91"/>
                    <a:pt x="31" y="89"/>
                  </a:cubicBezTo>
                  <a:cubicBezTo>
                    <a:pt x="31" y="88"/>
                    <a:pt x="30" y="87"/>
                    <a:pt x="30" y="86"/>
                  </a:cubicBezTo>
                  <a:cubicBezTo>
                    <a:pt x="25" y="84"/>
                    <a:pt x="21" y="82"/>
                    <a:pt x="16" y="80"/>
                  </a:cubicBezTo>
                  <a:cubicBezTo>
                    <a:pt x="13" y="78"/>
                    <a:pt x="10" y="76"/>
                    <a:pt x="7" y="75"/>
                  </a:cubicBezTo>
                  <a:cubicBezTo>
                    <a:pt x="4" y="74"/>
                    <a:pt x="2" y="71"/>
                    <a:pt x="1" y="68"/>
                  </a:cubicBezTo>
                  <a:cubicBezTo>
                    <a:pt x="0" y="67"/>
                    <a:pt x="0" y="65"/>
                    <a:pt x="1" y="63"/>
                  </a:cubicBezTo>
                  <a:cubicBezTo>
                    <a:pt x="2" y="62"/>
                    <a:pt x="3" y="61"/>
                    <a:pt x="6" y="62"/>
                  </a:cubicBezTo>
                  <a:cubicBezTo>
                    <a:pt x="5" y="59"/>
                    <a:pt x="7" y="57"/>
                    <a:pt x="8" y="56"/>
                  </a:cubicBezTo>
                  <a:cubicBezTo>
                    <a:pt x="9" y="55"/>
                    <a:pt x="10" y="54"/>
                    <a:pt x="11" y="53"/>
                  </a:cubicBezTo>
                  <a:cubicBezTo>
                    <a:pt x="13" y="52"/>
                    <a:pt x="14" y="52"/>
                    <a:pt x="13" y="51"/>
                  </a:cubicBezTo>
                  <a:cubicBezTo>
                    <a:pt x="13" y="47"/>
                    <a:pt x="13" y="47"/>
                    <a:pt x="13" y="47"/>
                  </a:cubicBezTo>
                  <a:cubicBezTo>
                    <a:pt x="16" y="48"/>
                    <a:pt x="16" y="48"/>
                    <a:pt x="16" y="48"/>
                  </a:cubicBezTo>
                  <a:cubicBezTo>
                    <a:pt x="16" y="48"/>
                    <a:pt x="16" y="47"/>
                    <a:pt x="17" y="47"/>
                  </a:cubicBezTo>
                  <a:cubicBezTo>
                    <a:pt x="18" y="47"/>
                    <a:pt x="21" y="47"/>
                    <a:pt x="22" y="49"/>
                  </a:cubicBezTo>
                  <a:cubicBezTo>
                    <a:pt x="22" y="49"/>
                    <a:pt x="22" y="49"/>
                    <a:pt x="22" y="49"/>
                  </a:cubicBezTo>
                  <a:cubicBezTo>
                    <a:pt x="23" y="49"/>
                    <a:pt x="25" y="50"/>
                    <a:pt x="25" y="52"/>
                  </a:cubicBezTo>
                  <a:cubicBezTo>
                    <a:pt x="26" y="53"/>
                    <a:pt x="25" y="53"/>
                    <a:pt x="25" y="54"/>
                  </a:cubicBezTo>
                  <a:cubicBezTo>
                    <a:pt x="26" y="54"/>
                    <a:pt x="26" y="54"/>
                    <a:pt x="27" y="54"/>
                  </a:cubicBezTo>
                  <a:cubicBezTo>
                    <a:pt x="27" y="54"/>
                    <a:pt x="28" y="54"/>
                    <a:pt x="28" y="54"/>
                  </a:cubicBezTo>
                  <a:cubicBezTo>
                    <a:pt x="28" y="54"/>
                    <a:pt x="28" y="53"/>
                    <a:pt x="28" y="52"/>
                  </a:cubicBezTo>
                  <a:cubicBezTo>
                    <a:pt x="28" y="50"/>
                    <a:pt x="29" y="49"/>
                    <a:pt x="30" y="49"/>
                  </a:cubicBezTo>
                  <a:cubicBezTo>
                    <a:pt x="32" y="48"/>
                    <a:pt x="34" y="48"/>
                    <a:pt x="35" y="50"/>
                  </a:cubicBezTo>
                  <a:cubicBezTo>
                    <a:pt x="36" y="52"/>
                    <a:pt x="36" y="52"/>
                    <a:pt x="36" y="52"/>
                  </a:cubicBezTo>
                  <a:cubicBezTo>
                    <a:pt x="37" y="53"/>
                    <a:pt x="38" y="55"/>
                    <a:pt x="39" y="57"/>
                  </a:cubicBezTo>
                  <a:cubicBezTo>
                    <a:pt x="39" y="58"/>
                    <a:pt x="39" y="58"/>
                    <a:pt x="39" y="58"/>
                  </a:cubicBezTo>
                  <a:cubicBezTo>
                    <a:pt x="40" y="58"/>
                    <a:pt x="41" y="58"/>
                    <a:pt x="41" y="58"/>
                  </a:cubicBezTo>
                  <a:cubicBezTo>
                    <a:pt x="41" y="58"/>
                    <a:pt x="41" y="57"/>
                    <a:pt x="41" y="56"/>
                  </a:cubicBezTo>
                  <a:cubicBezTo>
                    <a:pt x="41" y="55"/>
                    <a:pt x="41" y="54"/>
                    <a:pt x="42" y="53"/>
                  </a:cubicBezTo>
                  <a:cubicBezTo>
                    <a:pt x="42" y="52"/>
                    <a:pt x="43" y="52"/>
                    <a:pt x="45" y="52"/>
                  </a:cubicBezTo>
                  <a:cubicBezTo>
                    <a:pt x="45" y="52"/>
                    <a:pt x="45" y="52"/>
                    <a:pt x="45" y="52"/>
                  </a:cubicBezTo>
                  <a:cubicBezTo>
                    <a:pt x="47" y="52"/>
                    <a:pt x="49" y="53"/>
                    <a:pt x="49" y="55"/>
                  </a:cubicBezTo>
                  <a:cubicBezTo>
                    <a:pt x="50" y="57"/>
                    <a:pt x="50" y="58"/>
                    <a:pt x="51" y="60"/>
                  </a:cubicBezTo>
                  <a:cubicBezTo>
                    <a:pt x="51" y="60"/>
                    <a:pt x="51" y="60"/>
                    <a:pt x="51" y="60"/>
                  </a:cubicBezTo>
                  <a:cubicBezTo>
                    <a:pt x="51" y="60"/>
                    <a:pt x="51" y="59"/>
                    <a:pt x="52" y="59"/>
                  </a:cubicBezTo>
                  <a:cubicBezTo>
                    <a:pt x="52" y="58"/>
                    <a:pt x="52" y="57"/>
                    <a:pt x="52" y="56"/>
                  </a:cubicBezTo>
                  <a:cubicBezTo>
                    <a:pt x="53" y="55"/>
                    <a:pt x="53" y="55"/>
                    <a:pt x="55" y="54"/>
                  </a:cubicBezTo>
                  <a:cubicBezTo>
                    <a:pt x="55" y="54"/>
                    <a:pt x="55" y="54"/>
                    <a:pt x="55" y="54"/>
                  </a:cubicBezTo>
                  <a:cubicBezTo>
                    <a:pt x="58" y="54"/>
                    <a:pt x="59" y="56"/>
                    <a:pt x="59" y="57"/>
                  </a:cubicBezTo>
                  <a:cubicBezTo>
                    <a:pt x="61" y="58"/>
                    <a:pt x="61" y="60"/>
                    <a:pt x="62" y="61"/>
                  </a:cubicBezTo>
                  <a:cubicBezTo>
                    <a:pt x="63" y="63"/>
                    <a:pt x="63" y="63"/>
                    <a:pt x="64" y="63"/>
                  </a:cubicBezTo>
                  <a:cubicBezTo>
                    <a:pt x="64" y="63"/>
                    <a:pt x="64" y="63"/>
                    <a:pt x="64" y="63"/>
                  </a:cubicBezTo>
                  <a:cubicBezTo>
                    <a:pt x="63" y="59"/>
                    <a:pt x="66" y="57"/>
                    <a:pt x="67" y="57"/>
                  </a:cubicBezTo>
                  <a:cubicBezTo>
                    <a:pt x="67" y="57"/>
                    <a:pt x="68" y="57"/>
                    <a:pt x="68" y="57"/>
                  </a:cubicBezTo>
                  <a:cubicBezTo>
                    <a:pt x="69" y="57"/>
                    <a:pt x="71" y="57"/>
                    <a:pt x="72" y="60"/>
                  </a:cubicBezTo>
                  <a:cubicBezTo>
                    <a:pt x="72" y="60"/>
                    <a:pt x="72" y="60"/>
                    <a:pt x="72" y="60"/>
                  </a:cubicBezTo>
                  <a:cubicBezTo>
                    <a:pt x="72" y="60"/>
                    <a:pt x="72" y="61"/>
                    <a:pt x="73" y="61"/>
                  </a:cubicBezTo>
                  <a:cubicBezTo>
                    <a:pt x="74" y="63"/>
                    <a:pt x="75" y="64"/>
                    <a:pt x="76" y="64"/>
                  </a:cubicBezTo>
                  <a:cubicBezTo>
                    <a:pt x="76" y="64"/>
                    <a:pt x="76" y="64"/>
                    <a:pt x="76" y="64"/>
                  </a:cubicBezTo>
                  <a:cubicBezTo>
                    <a:pt x="76" y="64"/>
                    <a:pt x="76" y="64"/>
                    <a:pt x="76" y="64"/>
                  </a:cubicBezTo>
                  <a:cubicBezTo>
                    <a:pt x="76" y="64"/>
                    <a:pt x="76" y="63"/>
                    <a:pt x="75" y="62"/>
                  </a:cubicBezTo>
                  <a:cubicBezTo>
                    <a:pt x="73" y="56"/>
                    <a:pt x="73" y="56"/>
                    <a:pt x="73" y="56"/>
                  </a:cubicBezTo>
                  <a:cubicBezTo>
                    <a:pt x="79" y="58"/>
                    <a:pt x="79" y="58"/>
                    <a:pt x="79" y="58"/>
                  </a:cubicBezTo>
                  <a:cubicBezTo>
                    <a:pt x="82" y="59"/>
                    <a:pt x="83" y="61"/>
                    <a:pt x="85" y="63"/>
                  </a:cubicBezTo>
                  <a:cubicBezTo>
                    <a:pt x="85" y="63"/>
                    <a:pt x="86" y="64"/>
                    <a:pt x="86" y="64"/>
                  </a:cubicBezTo>
                  <a:cubicBezTo>
                    <a:pt x="87" y="65"/>
                    <a:pt x="90" y="66"/>
                    <a:pt x="92" y="66"/>
                  </a:cubicBezTo>
                  <a:cubicBezTo>
                    <a:pt x="92" y="66"/>
                    <a:pt x="92" y="65"/>
                    <a:pt x="91" y="65"/>
                  </a:cubicBezTo>
                  <a:cubicBezTo>
                    <a:pt x="91" y="64"/>
                    <a:pt x="91" y="63"/>
                    <a:pt x="91" y="61"/>
                  </a:cubicBezTo>
                  <a:cubicBezTo>
                    <a:pt x="90" y="59"/>
                    <a:pt x="91" y="57"/>
                    <a:pt x="93" y="56"/>
                  </a:cubicBezTo>
                  <a:cubicBezTo>
                    <a:pt x="94" y="55"/>
                    <a:pt x="94" y="55"/>
                    <a:pt x="94" y="55"/>
                  </a:cubicBezTo>
                  <a:cubicBezTo>
                    <a:pt x="95" y="54"/>
                    <a:pt x="96" y="54"/>
                    <a:pt x="97" y="54"/>
                  </a:cubicBezTo>
                  <a:cubicBezTo>
                    <a:pt x="99" y="54"/>
                    <a:pt x="100" y="55"/>
                    <a:pt x="101" y="57"/>
                  </a:cubicBezTo>
                  <a:cubicBezTo>
                    <a:pt x="101" y="57"/>
                    <a:pt x="101" y="57"/>
                    <a:pt x="101" y="57"/>
                  </a:cubicBezTo>
                  <a:cubicBezTo>
                    <a:pt x="104" y="55"/>
                    <a:pt x="107" y="55"/>
                    <a:pt x="108" y="57"/>
                  </a:cubicBezTo>
                  <a:cubicBezTo>
                    <a:pt x="109" y="58"/>
                    <a:pt x="109" y="59"/>
                    <a:pt x="109" y="61"/>
                  </a:cubicBezTo>
                  <a:cubicBezTo>
                    <a:pt x="115" y="61"/>
                    <a:pt x="121" y="62"/>
                    <a:pt x="127" y="62"/>
                  </a:cubicBezTo>
                  <a:cubicBezTo>
                    <a:pt x="136" y="63"/>
                    <a:pt x="136" y="63"/>
                    <a:pt x="136" y="63"/>
                  </a:cubicBezTo>
                  <a:cubicBezTo>
                    <a:pt x="138" y="63"/>
                    <a:pt x="138" y="62"/>
                    <a:pt x="138" y="62"/>
                  </a:cubicBezTo>
                  <a:cubicBezTo>
                    <a:pt x="139" y="60"/>
                    <a:pt x="141" y="59"/>
                    <a:pt x="141" y="59"/>
                  </a:cubicBezTo>
                  <a:cubicBezTo>
                    <a:pt x="142" y="59"/>
                    <a:pt x="143" y="60"/>
                    <a:pt x="143" y="60"/>
                  </a:cubicBezTo>
                  <a:cubicBezTo>
                    <a:pt x="144" y="59"/>
                    <a:pt x="145" y="58"/>
                    <a:pt x="146" y="58"/>
                  </a:cubicBezTo>
                  <a:cubicBezTo>
                    <a:pt x="148" y="58"/>
                    <a:pt x="150" y="61"/>
                    <a:pt x="151" y="62"/>
                  </a:cubicBezTo>
                  <a:cubicBezTo>
                    <a:pt x="151" y="62"/>
                    <a:pt x="150" y="62"/>
                    <a:pt x="150" y="62"/>
                  </a:cubicBezTo>
                  <a:cubicBezTo>
                    <a:pt x="151" y="65"/>
                    <a:pt x="151" y="65"/>
                    <a:pt x="151" y="65"/>
                  </a:cubicBezTo>
                  <a:cubicBezTo>
                    <a:pt x="151" y="62"/>
                    <a:pt x="151" y="62"/>
                    <a:pt x="151" y="62"/>
                  </a:cubicBezTo>
                  <a:cubicBezTo>
                    <a:pt x="152" y="65"/>
                    <a:pt x="152" y="65"/>
                    <a:pt x="152" y="65"/>
                  </a:cubicBezTo>
                  <a:cubicBezTo>
                    <a:pt x="152" y="62"/>
                    <a:pt x="152" y="62"/>
                    <a:pt x="152" y="62"/>
                  </a:cubicBezTo>
                  <a:cubicBezTo>
                    <a:pt x="152" y="62"/>
                    <a:pt x="152" y="62"/>
                    <a:pt x="152" y="62"/>
                  </a:cubicBezTo>
                  <a:cubicBezTo>
                    <a:pt x="157" y="62"/>
                    <a:pt x="160" y="61"/>
                    <a:pt x="163" y="58"/>
                  </a:cubicBezTo>
                  <a:cubicBezTo>
                    <a:pt x="167" y="54"/>
                    <a:pt x="170" y="51"/>
                    <a:pt x="173" y="48"/>
                  </a:cubicBezTo>
                  <a:cubicBezTo>
                    <a:pt x="173" y="47"/>
                    <a:pt x="173" y="47"/>
                    <a:pt x="173" y="47"/>
                  </a:cubicBezTo>
                  <a:cubicBezTo>
                    <a:pt x="174" y="46"/>
                    <a:pt x="174" y="46"/>
                    <a:pt x="174" y="46"/>
                  </a:cubicBezTo>
                  <a:cubicBezTo>
                    <a:pt x="175" y="44"/>
                    <a:pt x="175" y="42"/>
                    <a:pt x="176" y="40"/>
                  </a:cubicBezTo>
                  <a:cubicBezTo>
                    <a:pt x="177" y="37"/>
                    <a:pt x="178" y="34"/>
                    <a:pt x="177" y="31"/>
                  </a:cubicBezTo>
                  <a:cubicBezTo>
                    <a:pt x="177" y="31"/>
                    <a:pt x="177" y="30"/>
                    <a:pt x="177" y="29"/>
                  </a:cubicBezTo>
                  <a:cubicBezTo>
                    <a:pt x="176" y="27"/>
                    <a:pt x="175" y="24"/>
                    <a:pt x="178" y="20"/>
                  </a:cubicBezTo>
                  <a:cubicBezTo>
                    <a:pt x="178" y="20"/>
                    <a:pt x="178" y="19"/>
                    <a:pt x="178" y="19"/>
                  </a:cubicBezTo>
                  <a:cubicBezTo>
                    <a:pt x="178" y="17"/>
                    <a:pt x="178" y="15"/>
                    <a:pt x="181" y="13"/>
                  </a:cubicBezTo>
                  <a:cubicBezTo>
                    <a:pt x="181" y="13"/>
                    <a:pt x="181" y="13"/>
                    <a:pt x="181" y="12"/>
                  </a:cubicBezTo>
                  <a:cubicBezTo>
                    <a:pt x="181" y="12"/>
                    <a:pt x="181" y="11"/>
                    <a:pt x="181" y="11"/>
                  </a:cubicBezTo>
                  <a:cubicBezTo>
                    <a:pt x="181" y="7"/>
                    <a:pt x="183" y="6"/>
                    <a:pt x="185" y="6"/>
                  </a:cubicBezTo>
                  <a:cubicBezTo>
                    <a:pt x="185" y="6"/>
                    <a:pt x="185" y="6"/>
                    <a:pt x="185" y="6"/>
                  </a:cubicBezTo>
                  <a:cubicBezTo>
                    <a:pt x="186" y="6"/>
                    <a:pt x="188" y="6"/>
                    <a:pt x="188" y="7"/>
                  </a:cubicBezTo>
                  <a:cubicBezTo>
                    <a:pt x="190" y="8"/>
                    <a:pt x="190" y="10"/>
                    <a:pt x="190" y="11"/>
                  </a:cubicBezTo>
                  <a:cubicBezTo>
                    <a:pt x="189" y="11"/>
                    <a:pt x="189" y="11"/>
                    <a:pt x="189" y="12"/>
                  </a:cubicBezTo>
                  <a:cubicBezTo>
                    <a:pt x="190" y="12"/>
                    <a:pt x="190" y="12"/>
                    <a:pt x="190" y="12"/>
                  </a:cubicBezTo>
                  <a:cubicBezTo>
                    <a:pt x="190" y="12"/>
                    <a:pt x="190" y="12"/>
                    <a:pt x="190" y="12"/>
                  </a:cubicBezTo>
                  <a:cubicBezTo>
                    <a:pt x="190" y="12"/>
                    <a:pt x="191" y="11"/>
                    <a:pt x="192" y="11"/>
                  </a:cubicBezTo>
                  <a:cubicBezTo>
                    <a:pt x="194" y="10"/>
                    <a:pt x="195" y="8"/>
                    <a:pt x="196" y="5"/>
                  </a:cubicBezTo>
                  <a:cubicBezTo>
                    <a:pt x="197" y="2"/>
                    <a:pt x="199" y="1"/>
                    <a:pt x="202" y="1"/>
                  </a:cubicBezTo>
                  <a:cubicBezTo>
                    <a:pt x="204" y="1"/>
                    <a:pt x="206" y="1"/>
                    <a:pt x="207" y="2"/>
                  </a:cubicBezTo>
                  <a:cubicBezTo>
                    <a:pt x="211" y="4"/>
                    <a:pt x="213" y="11"/>
                    <a:pt x="211" y="16"/>
                  </a:cubicBezTo>
                  <a:cubicBezTo>
                    <a:pt x="211" y="17"/>
                    <a:pt x="211" y="17"/>
                    <a:pt x="211" y="18"/>
                  </a:cubicBezTo>
                  <a:cubicBezTo>
                    <a:pt x="210" y="19"/>
                    <a:pt x="210" y="20"/>
                    <a:pt x="210" y="20"/>
                  </a:cubicBezTo>
                  <a:cubicBezTo>
                    <a:pt x="209" y="21"/>
                    <a:pt x="209" y="22"/>
                    <a:pt x="209" y="22"/>
                  </a:cubicBezTo>
                  <a:cubicBezTo>
                    <a:pt x="209" y="22"/>
                    <a:pt x="209" y="23"/>
                    <a:pt x="209" y="23"/>
                  </a:cubicBezTo>
                  <a:cubicBezTo>
                    <a:pt x="209" y="23"/>
                    <a:pt x="209" y="23"/>
                    <a:pt x="209" y="23"/>
                  </a:cubicBezTo>
                  <a:cubicBezTo>
                    <a:pt x="211" y="23"/>
                    <a:pt x="211" y="23"/>
                    <a:pt x="211" y="23"/>
                  </a:cubicBezTo>
                  <a:cubicBezTo>
                    <a:pt x="211" y="25"/>
                    <a:pt x="211" y="25"/>
                    <a:pt x="211" y="25"/>
                  </a:cubicBezTo>
                  <a:cubicBezTo>
                    <a:pt x="212" y="28"/>
                    <a:pt x="213" y="28"/>
                    <a:pt x="214" y="28"/>
                  </a:cubicBezTo>
                  <a:cubicBezTo>
                    <a:pt x="215" y="28"/>
                    <a:pt x="216" y="28"/>
                    <a:pt x="217" y="27"/>
                  </a:cubicBezTo>
                  <a:cubicBezTo>
                    <a:pt x="218" y="27"/>
                    <a:pt x="219" y="27"/>
                    <a:pt x="220" y="27"/>
                  </a:cubicBezTo>
                  <a:cubicBezTo>
                    <a:pt x="275" y="27"/>
                    <a:pt x="329" y="27"/>
                    <a:pt x="384" y="27"/>
                  </a:cubicBezTo>
                  <a:cubicBezTo>
                    <a:pt x="420" y="27"/>
                    <a:pt x="456" y="27"/>
                    <a:pt x="492" y="27"/>
                  </a:cubicBezTo>
                  <a:cubicBezTo>
                    <a:pt x="493" y="27"/>
                    <a:pt x="495" y="27"/>
                    <a:pt x="496" y="27"/>
                  </a:cubicBezTo>
                  <a:cubicBezTo>
                    <a:pt x="497" y="27"/>
                    <a:pt x="498" y="27"/>
                    <a:pt x="499" y="27"/>
                  </a:cubicBezTo>
                  <a:cubicBezTo>
                    <a:pt x="499" y="27"/>
                    <a:pt x="499" y="27"/>
                    <a:pt x="499" y="27"/>
                  </a:cubicBezTo>
                  <a:cubicBezTo>
                    <a:pt x="499" y="24"/>
                    <a:pt x="501" y="23"/>
                    <a:pt x="503" y="22"/>
                  </a:cubicBezTo>
                  <a:cubicBezTo>
                    <a:pt x="502" y="20"/>
                    <a:pt x="501" y="18"/>
                    <a:pt x="500" y="16"/>
                  </a:cubicBezTo>
                  <a:cubicBezTo>
                    <a:pt x="498" y="11"/>
                    <a:pt x="499" y="6"/>
                    <a:pt x="503" y="3"/>
                  </a:cubicBezTo>
                  <a:cubicBezTo>
                    <a:pt x="506" y="0"/>
                    <a:pt x="508" y="0"/>
                    <a:pt x="511" y="1"/>
                  </a:cubicBezTo>
                  <a:cubicBezTo>
                    <a:pt x="515" y="2"/>
                    <a:pt x="517" y="5"/>
                    <a:pt x="516" y="8"/>
                  </a:cubicBezTo>
                  <a:cubicBezTo>
                    <a:pt x="516" y="8"/>
                    <a:pt x="516" y="9"/>
                    <a:pt x="516" y="9"/>
                  </a:cubicBezTo>
                  <a:cubicBezTo>
                    <a:pt x="517" y="9"/>
                    <a:pt x="517" y="9"/>
                    <a:pt x="517" y="9"/>
                  </a:cubicBezTo>
                  <a:cubicBezTo>
                    <a:pt x="519" y="9"/>
                    <a:pt x="520" y="10"/>
                    <a:pt x="521" y="11"/>
                  </a:cubicBezTo>
                  <a:cubicBezTo>
                    <a:pt x="521" y="10"/>
                    <a:pt x="521" y="10"/>
                    <a:pt x="521" y="9"/>
                  </a:cubicBezTo>
                  <a:cubicBezTo>
                    <a:pt x="521" y="7"/>
                    <a:pt x="523" y="5"/>
                    <a:pt x="526" y="5"/>
                  </a:cubicBezTo>
                  <a:cubicBezTo>
                    <a:pt x="528" y="5"/>
                    <a:pt x="529" y="6"/>
                    <a:pt x="529" y="6"/>
                  </a:cubicBezTo>
                  <a:cubicBezTo>
                    <a:pt x="531" y="8"/>
                    <a:pt x="530" y="9"/>
                    <a:pt x="530" y="10"/>
                  </a:cubicBezTo>
                  <a:cubicBezTo>
                    <a:pt x="530" y="11"/>
                    <a:pt x="530" y="11"/>
                    <a:pt x="530" y="12"/>
                  </a:cubicBezTo>
                  <a:cubicBezTo>
                    <a:pt x="530" y="12"/>
                    <a:pt x="530" y="13"/>
                    <a:pt x="530" y="13"/>
                  </a:cubicBezTo>
                  <a:cubicBezTo>
                    <a:pt x="531" y="13"/>
                    <a:pt x="534" y="13"/>
                    <a:pt x="534" y="17"/>
                  </a:cubicBezTo>
                  <a:cubicBezTo>
                    <a:pt x="534" y="18"/>
                    <a:pt x="534" y="19"/>
                    <a:pt x="534" y="20"/>
                  </a:cubicBezTo>
                  <a:cubicBezTo>
                    <a:pt x="534" y="22"/>
                    <a:pt x="534" y="22"/>
                    <a:pt x="535" y="23"/>
                  </a:cubicBezTo>
                  <a:cubicBezTo>
                    <a:pt x="536" y="23"/>
                    <a:pt x="536" y="24"/>
                    <a:pt x="536" y="25"/>
                  </a:cubicBezTo>
                  <a:cubicBezTo>
                    <a:pt x="536" y="26"/>
                    <a:pt x="536" y="27"/>
                    <a:pt x="536" y="28"/>
                  </a:cubicBezTo>
                  <a:cubicBezTo>
                    <a:pt x="534" y="30"/>
                    <a:pt x="534" y="32"/>
                    <a:pt x="535" y="36"/>
                  </a:cubicBezTo>
                  <a:cubicBezTo>
                    <a:pt x="535" y="37"/>
                    <a:pt x="535" y="38"/>
                    <a:pt x="536" y="39"/>
                  </a:cubicBezTo>
                  <a:cubicBezTo>
                    <a:pt x="537" y="49"/>
                    <a:pt x="544" y="54"/>
                    <a:pt x="551" y="60"/>
                  </a:cubicBezTo>
                  <a:cubicBezTo>
                    <a:pt x="552" y="61"/>
                    <a:pt x="552" y="61"/>
                    <a:pt x="552" y="61"/>
                  </a:cubicBezTo>
                  <a:cubicBezTo>
                    <a:pt x="553" y="62"/>
                    <a:pt x="554" y="62"/>
                    <a:pt x="556" y="62"/>
                  </a:cubicBezTo>
                  <a:cubicBezTo>
                    <a:pt x="557" y="62"/>
                    <a:pt x="558" y="62"/>
                    <a:pt x="559" y="62"/>
                  </a:cubicBezTo>
                  <a:cubicBezTo>
                    <a:pt x="559" y="62"/>
                    <a:pt x="560" y="62"/>
                    <a:pt x="561" y="62"/>
                  </a:cubicBezTo>
                  <a:cubicBezTo>
                    <a:pt x="561" y="62"/>
                    <a:pt x="561" y="61"/>
                    <a:pt x="561" y="61"/>
                  </a:cubicBezTo>
                  <a:cubicBezTo>
                    <a:pt x="562" y="60"/>
                    <a:pt x="563" y="57"/>
                    <a:pt x="569" y="59"/>
                  </a:cubicBezTo>
                  <a:cubicBezTo>
                    <a:pt x="569" y="60"/>
                    <a:pt x="570" y="60"/>
                    <a:pt x="571" y="60"/>
                  </a:cubicBezTo>
                  <a:cubicBezTo>
                    <a:pt x="572" y="61"/>
                    <a:pt x="574" y="62"/>
                    <a:pt x="575" y="62"/>
                  </a:cubicBezTo>
                  <a:cubicBezTo>
                    <a:pt x="584" y="62"/>
                    <a:pt x="595" y="61"/>
                    <a:pt x="605" y="60"/>
                  </a:cubicBezTo>
                  <a:cubicBezTo>
                    <a:pt x="605" y="58"/>
                    <a:pt x="605" y="57"/>
                    <a:pt x="606" y="56"/>
                  </a:cubicBezTo>
                  <a:cubicBezTo>
                    <a:pt x="607" y="55"/>
                    <a:pt x="609" y="54"/>
                    <a:pt x="612" y="56"/>
                  </a:cubicBezTo>
                  <a:cubicBezTo>
                    <a:pt x="613" y="56"/>
                    <a:pt x="613" y="56"/>
                    <a:pt x="613" y="56"/>
                  </a:cubicBezTo>
                  <a:cubicBezTo>
                    <a:pt x="614" y="56"/>
                    <a:pt x="614" y="56"/>
                    <a:pt x="614" y="56"/>
                  </a:cubicBezTo>
                  <a:cubicBezTo>
                    <a:pt x="615" y="54"/>
                    <a:pt x="617" y="54"/>
                    <a:pt x="618" y="54"/>
                  </a:cubicBezTo>
                  <a:cubicBezTo>
                    <a:pt x="619" y="54"/>
                    <a:pt x="620" y="55"/>
                    <a:pt x="620" y="55"/>
                  </a:cubicBezTo>
                  <a:cubicBezTo>
                    <a:pt x="622" y="56"/>
                    <a:pt x="623" y="57"/>
                    <a:pt x="623" y="58"/>
                  </a:cubicBezTo>
                  <a:cubicBezTo>
                    <a:pt x="624" y="59"/>
                    <a:pt x="623" y="61"/>
                    <a:pt x="623" y="61"/>
                  </a:cubicBezTo>
                  <a:cubicBezTo>
                    <a:pt x="622" y="62"/>
                    <a:pt x="622" y="63"/>
                    <a:pt x="622" y="64"/>
                  </a:cubicBezTo>
                  <a:cubicBezTo>
                    <a:pt x="621" y="64"/>
                    <a:pt x="621" y="64"/>
                    <a:pt x="621" y="64"/>
                  </a:cubicBezTo>
                  <a:cubicBezTo>
                    <a:pt x="621" y="65"/>
                    <a:pt x="621" y="65"/>
                    <a:pt x="621" y="65"/>
                  </a:cubicBezTo>
                  <a:cubicBezTo>
                    <a:pt x="621" y="65"/>
                    <a:pt x="622" y="66"/>
                    <a:pt x="623" y="66"/>
                  </a:cubicBezTo>
                  <a:cubicBezTo>
                    <a:pt x="626" y="66"/>
                    <a:pt x="628" y="64"/>
                    <a:pt x="630" y="61"/>
                  </a:cubicBezTo>
                  <a:cubicBezTo>
                    <a:pt x="631" y="61"/>
                    <a:pt x="631" y="60"/>
                    <a:pt x="632" y="59"/>
                  </a:cubicBezTo>
                  <a:cubicBezTo>
                    <a:pt x="633" y="58"/>
                    <a:pt x="633" y="58"/>
                    <a:pt x="633" y="58"/>
                  </a:cubicBezTo>
                  <a:cubicBezTo>
                    <a:pt x="635" y="59"/>
                    <a:pt x="635" y="59"/>
                    <a:pt x="635" y="59"/>
                  </a:cubicBezTo>
                  <a:cubicBezTo>
                    <a:pt x="636" y="59"/>
                    <a:pt x="638" y="61"/>
                    <a:pt x="637" y="64"/>
                  </a:cubicBezTo>
                  <a:cubicBezTo>
                    <a:pt x="638" y="64"/>
                    <a:pt x="639" y="64"/>
                    <a:pt x="639" y="64"/>
                  </a:cubicBezTo>
                  <a:cubicBezTo>
                    <a:pt x="640" y="62"/>
                    <a:pt x="641" y="61"/>
                    <a:pt x="642" y="61"/>
                  </a:cubicBezTo>
                  <a:cubicBezTo>
                    <a:pt x="642" y="60"/>
                    <a:pt x="643" y="60"/>
                    <a:pt x="643" y="59"/>
                  </a:cubicBezTo>
                  <a:cubicBezTo>
                    <a:pt x="643" y="57"/>
                    <a:pt x="646" y="56"/>
                    <a:pt x="648" y="57"/>
                  </a:cubicBezTo>
                  <a:cubicBezTo>
                    <a:pt x="649" y="57"/>
                    <a:pt x="650" y="59"/>
                    <a:pt x="650" y="61"/>
                  </a:cubicBezTo>
                  <a:cubicBezTo>
                    <a:pt x="650" y="62"/>
                    <a:pt x="650" y="62"/>
                    <a:pt x="649" y="63"/>
                  </a:cubicBezTo>
                  <a:cubicBezTo>
                    <a:pt x="651" y="63"/>
                    <a:pt x="651" y="63"/>
                    <a:pt x="652" y="62"/>
                  </a:cubicBezTo>
                  <a:cubicBezTo>
                    <a:pt x="652" y="60"/>
                    <a:pt x="653" y="59"/>
                    <a:pt x="654" y="58"/>
                  </a:cubicBezTo>
                  <a:cubicBezTo>
                    <a:pt x="654" y="58"/>
                    <a:pt x="655" y="58"/>
                    <a:pt x="655" y="57"/>
                  </a:cubicBezTo>
                  <a:cubicBezTo>
                    <a:pt x="656" y="56"/>
                    <a:pt x="656" y="54"/>
                    <a:pt x="659" y="54"/>
                  </a:cubicBezTo>
                  <a:cubicBezTo>
                    <a:pt x="659" y="54"/>
                    <a:pt x="660" y="55"/>
                    <a:pt x="660" y="55"/>
                  </a:cubicBezTo>
                  <a:cubicBezTo>
                    <a:pt x="661" y="55"/>
                    <a:pt x="663" y="56"/>
                    <a:pt x="662" y="59"/>
                  </a:cubicBezTo>
                  <a:cubicBezTo>
                    <a:pt x="663" y="59"/>
                    <a:pt x="663" y="60"/>
                    <a:pt x="662" y="61"/>
                  </a:cubicBezTo>
                  <a:cubicBezTo>
                    <a:pt x="663" y="61"/>
                    <a:pt x="664" y="60"/>
                    <a:pt x="665" y="60"/>
                  </a:cubicBezTo>
                  <a:cubicBezTo>
                    <a:pt x="666" y="59"/>
                    <a:pt x="667" y="57"/>
                    <a:pt x="668" y="56"/>
                  </a:cubicBezTo>
                  <a:cubicBezTo>
                    <a:pt x="668" y="52"/>
                    <a:pt x="670" y="52"/>
                    <a:pt x="671" y="52"/>
                  </a:cubicBezTo>
                  <a:cubicBezTo>
                    <a:pt x="672" y="52"/>
                    <a:pt x="672" y="52"/>
                    <a:pt x="672" y="52"/>
                  </a:cubicBezTo>
                  <a:cubicBezTo>
                    <a:pt x="673" y="52"/>
                    <a:pt x="675" y="53"/>
                    <a:pt x="675" y="56"/>
                  </a:cubicBezTo>
                  <a:cubicBezTo>
                    <a:pt x="675" y="57"/>
                    <a:pt x="675" y="57"/>
                    <a:pt x="675" y="58"/>
                  </a:cubicBezTo>
                  <a:cubicBezTo>
                    <a:pt x="677" y="58"/>
                    <a:pt x="678" y="58"/>
                    <a:pt x="678" y="56"/>
                  </a:cubicBezTo>
                  <a:cubicBezTo>
                    <a:pt x="678" y="54"/>
                    <a:pt x="679" y="53"/>
                    <a:pt x="681" y="51"/>
                  </a:cubicBezTo>
                  <a:cubicBezTo>
                    <a:pt x="681" y="50"/>
                    <a:pt x="682" y="50"/>
                    <a:pt x="682" y="49"/>
                  </a:cubicBezTo>
                  <a:cubicBezTo>
                    <a:pt x="685" y="45"/>
                    <a:pt x="685" y="45"/>
                    <a:pt x="685" y="45"/>
                  </a:cubicBezTo>
                  <a:cubicBezTo>
                    <a:pt x="687" y="50"/>
                    <a:pt x="687" y="50"/>
                    <a:pt x="687" y="50"/>
                  </a:cubicBezTo>
                  <a:cubicBezTo>
                    <a:pt x="687" y="50"/>
                    <a:pt x="688" y="51"/>
                    <a:pt x="688" y="51"/>
                  </a:cubicBezTo>
                  <a:cubicBezTo>
                    <a:pt x="688" y="53"/>
                    <a:pt x="689" y="54"/>
                    <a:pt x="689" y="54"/>
                  </a:cubicBezTo>
                  <a:cubicBezTo>
                    <a:pt x="689" y="54"/>
                    <a:pt x="690" y="54"/>
                    <a:pt x="691" y="54"/>
                  </a:cubicBezTo>
                  <a:cubicBezTo>
                    <a:pt x="690" y="53"/>
                    <a:pt x="690" y="52"/>
                    <a:pt x="691" y="51"/>
                  </a:cubicBezTo>
                  <a:cubicBezTo>
                    <a:pt x="692" y="49"/>
                    <a:pt x="694" y="49"/>
                    <a:pt x="695" y="48"/>
                  </a:cubicBezTo>
                  <a:cubicBezTo>
                    <a:pt x="695" y="48"/>
                    <a:pt x="695" y="48"/>
                    <a:pt x="695" y="48"/>
                  </a:cubicBezTo>
                  <a:cubicBezTo>
                    <a:pt x="696" y="48"/>
                    <a:pt x="697" y="47"/>
                    <a:pt x="698" y="47"/>
                  </a:cubicBezTo>
                  <a:cubicBezTo>
                    <a:pt x="699" y="47"/>
                    <a:pt x="699" y="47"/>
                    <a:pt x="699" y="47"/>
                  </a:cubicBezTo>
                  <a:cubicBezTo>
                    <a:pt x="701" y="48"/>
                    <a:pt x="701" y="48"/>
                    <a:pt x="701" y="48"/>
                  </a:cubicBezTo>
                  <a:cubicBezTo>
                    <a:pt x="702" y="49"/>
                    <a:pt x="702" y="50"/>
                    <a:pt x="702" y="52"/>
                  </a:cubicBezTo>
                  <a:cubicBezTo>
                    <a:pt x="702" y="52"/>
                    <a:pt x="702" y="52"/>
                    <a:pt x="703" y="53"/>
                  </a:cubicBezTo>
                  <a:cubicBezTo>
                    <a:pt x="704" y="54"/>
                    <a:pt x="705" y="55"/>
                    <a:pt x="706" y="57"/>
                  </a:cubicBezTo>
                  <a:cubicBezTo>
                    <a:pt x="706" y="57"/>
                    <a:pt x="707" y="57"/>
                    <a:pt x="707" y="58"/>
                  </a:cubicBezTo>
                  <a:cubicBezTo>
                    <a:pt x="707" y="59"/>
                    <a:pt x="708" y="59"/>
                    <a:pt x="708" y="60"/>
                  </a:cubicBezTo>
                  <a:cubicBezTo>
                    <a:pt x="708" y="62"/>
                    <a:pt x="709" y="62"/>
                    <a:pt x="709" y="62"/>
                  </a:cubicBezTo>
                  <a:cubicBezTo>
                    <a:pt x="709" y="62"/>
                    <a:pt x="710" y="62"/>
                    <a:pt x="711" y="62"/>
                  </a:cubicBezTo>
                  <a:cubicBezTo>
                    <a:pt x="714" y="60"/>
                    <a:pt x="714" y="60"/>
                    <a:pt x="714" y="60"/>
                  </a:cubicBezTo>
                  <a:cubicBezTo>
                    <a:pt x="715" y="63"/>
                    <a:pt x="715" y="63"/>
                    <a:pt x="715" y="63"/>
                  </a:cubicBezTo>
                  <a:cubicBezTo>
                    <a:pt x="716" y="69"/>
                    <a:pt x="714" y="72"/>
                    <a:pt x="709" y="75"/>
                  </a:cubicBezTo>
                  <a:cubicBezTo>
                    <a:pt x="707" y="76"/>
                    <a:pt x="705" y="77"/>
                    <a:pt x="704" y="77"/>
                  </a:cubicBezTo>
                  <a:cubicBezTo>
                    <a:pt x="701" y="78"/>
                    <a:pt x="699" y="79"/>
                    <a:pt x="697" y="81"/>
                  </a:cubicBezTo>
                  <a:cubicBezTo>
                    <a:pt x="695" y="82"/>
                    <a:pt x="694" y="82"/>
                    <a:pt x="693" y="83"/>
                  </a:cubicBezTo>
                  <a:cubicBezTo>
                    <a:pt x="689" y="84"/>
                    <a:pt x="686" y="86"/>
                    <a:pt x="684" y="89"/>
                  </a:cubicBezTo>
                  <a:cubicBezTo>
                    <a:pt x="684" y="90"/>
                    <a:pt x="684" y="90"/>
                    <a:pt x="684" y="90"/>
                  </a:cubicBezTo>
                  <a:cubicBezTo>
                    <a:pt x="682" y="90"/>
                    <a:pt x="682" y="90"/>
                    <a:pt x="682" y="90"/>
                  </a:cubicBezTo>
                  <a:cubicBezTo>
                    <a:pt x="680" y="90"/>
                    <a:pt x="679" y="91"/>
                    <a:pt x="678" y="93"/>
                  </a:cubicBezTo>
                  <a:cubicBezTo>
                    <a:pt x="676" y="94"/>
                    <a:pt x="675" y="95"/>
                    <a:pt x="673" y="96"/>
                  </a:cubicBezTo>
                  <a:cubicBezTo>
                    <a:pt x="671" y="97"/>
                    <a:pt x="670" y="98"/>
                    <a:pt x="668" y="99"/>
                  </a:cubicBezTo>
                  <a:cubicBezTo>
                    <a:pt x="666" y="101"/>
                    <a:pt x="665" y="101"/>
                    <a:pt x="663" y="102"/>
                  </a:cubicBezTo>
                  <a:cubicBezTo>
                    <a:pt x="662" y="103"/>
                    <a:pt x="661" y="104"/>
                    <a:pt x="660" y="104"/>
                  </a:cubicBezTo>
                  <a:cubicBezTo>
                    <a:pt x="659" y="106"/>
                    <a:pt x="656" y="108"/>
                    <a:pt x="653" y="108"/>
                  </a:cubicBezTo>
                  <a:cubicBezTo>
                    <a:pt x="651" y="109"/>
                    <a:pt x="648" y="110"/>
                    <a:pt x="647" y="112"/>
                  </a:cubicBezTo>
                  <a:cubicBezTo>
                    <a:pt x="645" y="114"/>
                    <a:pt x="641" y="116"/>
                    <a:pt x="639" y="117"/>
                  </a:cubicBezTo>
                  <a:cubicBezTo>
                    <a:pt x="637" y="117"/>
                    <a:pt x="636" y="118"/>
                    <a:pt x="635" y="119"/>
                  </a:cubicBezTo>
                  <a:cubicBezTo>
                    <a:pt x="634" y="119"/>
                    <a:pt x="632" y="120"/>
                    <a:pt x="631" y="120"/>
                  </a:cubicBezTo>
                  <a:cubicBezTo>
                    <a:pt x="628" y="122"/>
                    <a:pt x="625" y="123"/>
                    <a:pt x="622" y="125"/>
                  </a:cubicBezTo>
                  <a:cubicBezTo>
                    <a:pt x="616" y="127"/>
                    <a:pt x="610" y="130"/>
                    <a:pt x="604" y="132"/>
                  </a:cubicBezTo>
                  <a:cubicBezTo>
                    <a:pt x="603" y="132"/>
                    <a:pt x="602" y="133"/>
                    <a:pt x="601" y="133"/>
                  </a:cubicBezTo>
                  <a:cubicBezTo>
                    <a:pt x="601" y="133"/>
                    <a:pt x="601" y="133"/>
                    <a:pt x="601" y="133"/>
                  </a:cubicBezTo>
                  <a:lnTo>
                    <a:pt x="113" y="133"/>
                  </a:lnTo>
                  <a:close/>
                  <a:moveTo>
                    <a:pt x="71" y="110"/>
                  </a:moveTo>
                  <a:cubicBezTo>
                    <a:pt x="75" y="111"/>
                    <a:pt x="79" y="112"/>
                    <a:pt x="82" y="114"/>
                  </a:cubicBezTo>
                  <a:cubicBezTo>
                    <a:pt x="84" y="115"/>
                    <a:pt x="85" y="116"/>
                    <a:pt x="87" y="117"/>
                  </a:cubicBezTo>
                  <a:cubicBezTo>
                    <a:pt x="96" y="121"/>
                    <a:pt x="105" y="125"/>
                    <a:pt x="113" y="128"/>
                  </a:cubicBezTo>
                  <a:cubicBezTo>
                    <a:pt x="599" y="128"/>
                    <a:pt x="599" y="128"/>
                    <a:pt x="599" y="128"/>
                  </a:cubicBezTo>
                  <a:cubicBezTo>
                    <a:pt x="600" y="128"/>
                    <a:pt x="601" y="127"/>
                    <a:pt x="602" y="127"/>
                  </a:cubicBezTo>
                  <a:cubicBezTo>
                    <a:pt x="608" y="125"/>
                    <a:pt x="614" y="123"/>
                    <a:pt x="620" y="120"/>
                  </a:cubicBezTo>
                  <a:cubicBezTo>
                    <a:pt x="623" y="118"/>
                    <a:pt x="626" y="117"/>
                    <a:pt x="629" y="116"/>
                  </a:cubicBezTo>
                  <a:cubicBezTo>
                    <a:pt x="630" y="115"/>
                    <a:pt x="631" y="114"/>
                    <a:pt x="632" y="114"/>
                  </a:cubicBezTo>
                  <a:cubicBezTo>
                    <a:pt x="634" y="113"/>
                    <a:pt x="635" y="112"/>
                    <a:pt x="637" y="112"/>
                  </a:cubicBezTo>
                  <a:cubicBezTo>
                    <a:pt x="638" y="111"/>
                    <a:pt x="641" y="110"/>
                    <a:pt x="643" y="108"/>
                  </a:cubicBezTo>
                  <a:cubicBezTo>
                    <a:pt x="645" y="106"/>
                    <a:pt x="649" y="104"/>
                    <a:pt x="652" y="103"/>
                  </a:cubicBezTo>
                  <a:cubicBezTo>
                    <a:pt x="654" y="103"/>
                    <a:pt x="655" y="102"/>
                    <a:pt x="657" y="100"/>
                  </a:cubicBezTo>
                  <a:cubicBezTo>
                    <a:pt x="658" y="99"/>
                    <a:pt x="659" y="98"/>
                    <a:pt x="661" y="98"/>
                  </a:cubicBezTo>
                  <a:cubicBezTo>
                    <a:pt x="662" y="97"/>
                    <a:pt x="663" y="96"/>
                    <a:pt x="665" y="95"/>
                  </a:cubicBezTo>
                  <a:cubicBezTo>
                    <a:pt x="667" y="94"/>
                    <a:pt x="669" y="92"/>
                    <a:pt x="671" y="91"/>
                  </a:cubicBezTo>
                  <a:cubicBezTo>
                    <a:pt x="672" y="91"/>
                    <a:pt x="673" y="90"/>
                    <a:pt x="674" y="89"/>
                  </a:cubicBezTo>
                  <a:cubicBezTo>
                    <a:pt x="676" y="87"/>
                    <a:pt x="677" y="86"/>
                    <a:pt x="680" y="85"/>
                  </a:cubicBezTo>
                  <a:cubicBezTo>
                    <a:pt x="683" y="81"/>
                    <a:pt x="687" y="79"/>
                    <a:pt x="691" y="78"/>
                  </a:cubicBezTo>
                  <a:cubicBezTo>
                    <a:pt x="692" y="77"/>
                    <a:pt x="693" y="77"/>
                    <a:pt x="694" y="76"/>
                  </a:cubicBezTo>
                  <a:cubicBezTo>
                    <a:pt x="697" y="75"/>
                    <a:pt x="699" y="74"/>
                    <a:pt x="701" y="73"/>
                  </a:cubicBezTo>
                  <a:cubicBezTo>
                    <a:pt x="703" y="72"/>
                    <a:pt x="705" y="71"/>
                    <a:pt x="706" y="70"/>
                  </a:cubicBezTo>
                  <a:cubicBezTo>
                    <a:pt x="708" y="70"/>
                    <a:pt x="709" y="69"/>
                    <a:pt x="709" y="68"/>
                  </a:cubicBezTo>
                  <a:cubicBezTo>
                    <a:pt x="707" y="68"/>
                    <a:pt x="704" y="67"/>
                    <a:pt x="703" y="62"/>
                  </a:cubicBezTo>
                  <a:cubicBezTo>
                    <a:pt x="703" y="62"/>
                    <a:pt x="702" y="61"/>
                    <a:pt x="702" y="60"/>
                  </a:cubicBezTo>
                  <a:cubicBezTo>
                    <a:pt x="702" y="60"/>
                    <a:pt x="701" y="59"/>
                    <a:pt x="701" y="58"/>
                  </a:cubicBezTo>
                  <a:cubicBezTo>
                    <a:pt x="701" y="58"/>
                    <a:pt x="700" y="57"/>
                    <a:pt x="700" y="57"/>
                  </a:cubicBezTo>
                  <a:cubicBezTo>
                    <a:pt x="699" y="56"/>
                    <a:pt x="698" y="55"/>
                    <a:pt x="697" y="54"/>
                  </a:cubicBezTo>
                  <a:cubicBezTo>
                    <a:pt x="697" y="55"/>
                    <a:pt x="697" y="55"/>
                    <a:pt x="697" y="55"/>
                  </a:cubicBezTo>
                  <a:cubicBezTo>
                    <a:pt x="697" y="57"/>
                    <a:pt x="695" y="57"/>
                    <a:pt x="695" y="58"/>
                  </a:cubicBezTo>
                  <a:cubicBezTo>
                    <a:pt x="693" y="59"/>
                    <a:pt x="691" y="60"/>
                    <a:pt x="689" y="60"/>
                  </a:cubicBezTo>
                  <a:cubicBezTo>
                    <a:pt x="687" y="60"/>
                    <a:pt x="685" y="59"/>
                    <a:pt x="684" y="56"/>
                  </a:cubicBezTo>
                  <a:cubicBezTo>
                    <a:pt x="683" y="56"/>
                    <a:pt x="683" y="57"/>
                    <a:pt x="683" y="57"/>
                  </a:cubicBezTo>
                  <a:cubicBezTo>
                    <a:pt x="682" y="63"/>
                    <a:pt x="677" y="63"/>
                    <a:pt x="675" y="63"/>
                  </a:cubicBezTo>
                  <a:cubicBezTo>
                    <a:pt x="674" y="63"/>
                    <a:pt x="674" y="63"/>
                    <a:pt x="674" y="63"/>
                  </a:cubicBezTo>
                  <a:cubicBezTo>
                    <a:pt x="672" y="63"/>
                    <a:pt x="671" y="63"/>
                    <a:pt x="671" y="62"/>
                  </a:cubicBezTo>
                  <a:cubicBezTo>
                    <a:pt x="671" y="62"/>
                    <a:pt x="670" y="62"/>
                    <a:pt x="670" y="62"/>
                  </a:cubicBezTo>
                  <a:cubicBezTo>
                    <a:pt x="670" y="62"/>
                    <a:pt x="670" y="63"/>
                    <a:pt x="669" y="63"/>
                  </a:cubicBezTo>
                  <a:cubicBezTo>
                    <a:pt x="667" y="66"/>
                    <a:pt x="663" y="67"/>
                    <a:pt x="660" y="66"/>
                  </a:cubicBezTo>
                  <a:cubicBezTo>
                    <a:pt x="658" y="66"/>
                    <a:pt x="657" y="65"/>
                    <a:pt x="657" y="64"/>
                  </a:cubicBezTo>
                  <a:cubicBezTo>
                    <a:pt x="657" y="64"/>
                    <a:pt x="657" y="64"/>
                    <a:pt x="657" y="64"/>
                  </a:cubicBezTo>
                  <a:cubicBezTo>
                    <a:pt x="656" y="67"/>
                    <a:pt x="653" y="68"/>
                    <a:pt x="650" y="68"/>
                  </a:cubicBezTo>
                  <a:cubicBezTo>
                    <a:pt x="649" y="68"/>
                    <a:pt x="648" y="68"/>
                    <a:pt x="647" y="68"/>
                  </a:cubicBezTo>
                  <a:cubicBezTo>
                    <a:pt x="645" y="68"/>
                    <a:pt x="645" y="67"/>
                    <a:pt x="644" y="66"/>
                  </a:cubicBezTo>
                  <a:cubicBezTo>
                    <a:pt x="644" y="66"/>
                    <a:pt x="644" y="66"/>
                    <a:pt x="644" y="66"/>
                  </a:cubicBezTo>
                  <a:cubicBezTo>
                    <a:pt x="644" y="66"/>
                    <a:pt x="644" y="66"/>
                    <a:pt x="644" y="66"/>
                  </a:cubicBezTo>
                  <a:cubicBezTo>
                    <a:pt x="643" y="69"/>
                    <a:pt x="639" y="70"/>
                    <a:pt x="637" y="70"/>
                  </a:cubicBezTo>
                  <a:cubicBezTo>
                    <a:pt x="637" y="70"/>
                    <a:pt x="636" y="70"/>
                    <a:pt x="636" y="70"/>
                  </a:cubicBezTo>
                  <a:cubicBezTo>
                    <a:pt x="636" y="70"/>
                    <a:pt x="636" y="70"/>
                    <a:pt x="636" y="70"/>
                  </a:cubicBezTo>
                  <a:cubicBezTo>
                    <a:pt x="634" y="70"/>
                    <a:pt x="633" y="69"/>
                    <a:pt x="633" y="69"/>
                  </a:cubicBezTo>
                  <a:cubicBezTo>
                    <a:pt x="632" y="68"/>
                    <a:pt x="632" y="68"/>
                    <a:pt x="632" y="67"/>
                  </a:cubicBezTo>
                  <a:cubicBezTo>
                    <a:pt x="630" y="69"/>
                    <a:pt x="627" y="71"/>
                    <a:pt x="622" y="71"/>
                  </a:cubicBezTo>
                  <a:cubicBezTo>
                    <a:pt x="620" y="71"/>
                    <a:pt x="618" y="70"/>
                    <a:pt x="616" y="69"/>
                  </a:cubicBezTo>
                  <a:cubicBezTo>
                    <a:pt x="615" y="67"/>
                    <a:pt x="615" y="65"/>
                    <a:pt x="616" y="63"/>
                  </a:cubicBezTo>
                  <a:cubicBezTo>
                    <a:pt x="616" y="62"/>
                    <a:pt x="617" y="61"/>
                    <a:pt x="617" y="61"/>
                  </a:cubicBezTo>
                  <a:cubicBezTo>
                    <a:pt x="617" y="60"/>
                    <a:pt x="617" y="60"/>
                    <a:pt x="618" y="60"/>
                  </a:cubicBezTo>
                  <a:cubicBezTo>
                    <a:pt x="618" y="60"/>
                    <a:pt x="618" y="60"/>
                    <a:pt x="618" y="60"/>
                  </a:cubicBezTo>
                  <a:cubicBezTo>
                    <a:pt x="616" y="61"/>
                    <a:pt x="615" y="61"/>
                    <a:pt x="613" y="61"/>
                  </a:cubicBezTo>
                  <a:cubicBezTo>
                    <a:pt x="612" y="61"/>
                    <a:pt x="611" y="61"/>
                    <a:pt x="610" y="61"/>
                  </a:cubicBezTo>
                  <a:cubicBezTo>
                    <a:pt x="610" y="62"/>
                    <a:pt x="610" y="63"/>
                    <a:pt x="609" y="64"/>
                  </a:cubicBezTo>
                  <a:cubicBezTo>
                    <a:pt x="608" y="65"/>
                    <a:pt x="607" y="65"/>
                    <a:pt x="606" y="66"/>
                  </a:cubicBezTo>
                  <a:cubicBezTo>
                    <a:pt x="595" y="67"/>
                    <a:pt x="585" y="67"/>
                    <a:pt x="576" y="67"/>
                  </a:cubicBezTo>
                  <a:cubicBezTo>
                    <a:pt x="576" y="67"/>
                    <a:pt x="576" y="67"/>
                    <a:pt x="576" y="67"/>
                  </a:cubicBezTo>
                  <a:cubicBezTo>
                    <a:pt x="572" y="67"/>
                    <a:pt x="570" y="66"/>
                    <a:pt x="568" y="65"/>
                  </a:cubicBezTo>
                  <a:cubicBezTo>
                    <a:pt x="568" y="65"/>
                    <a:pt x="567" y="64"/>
                    <a:pt x="567" y="64"/>
                  </a:cubicBezTo>
                  <a:cubicBezTo>
                    <a:pt x="566" y="64"/>
                    <a:pt x="566" y="64"/>
                    <a:pt x="566" y="64"/>
                  </a:cubicBezTo>
                  <a:cubicBezTo>
                    <a:pt x="566" y="64"/>
                    <a:pt x="566" y="64"/>
                    <a:pt x="565" y="64"/>
                  </a:cubicBezTo>
                  <a:cubicBezTo>
                    <a:pt x="565" y="65"/>
                    <a:pt x="564" y="67"/>
                    <a:pt x="562" y="67"/>
                  </a:cubicBezTo>
                  <a:cubicBezTo>
                    <a:pt x="561" y="67"/>
                    <a:pt x="560" y="67"/>
                    <a:pt x="559" y="67"/>
                  </a:cubicBezTo>
                  <a:cubicBezTo>
                    <a:pt x="558" y="67"/>
                    <a:pt x="557" y="67"/>
                    <a:pt x="556" y="67"/>
                  </a:cubicBezTo>
                  <a:cubicBezTo>
                    <a:pt x="554" y="67"/>
                    <a:pt x="551" y="67"/>
                    <a:pt x="549" y="65"/>
                  </a:cubicBezTo>
                  <a:cubicBezTo>
                    <a:pt x="547" y="64"/>
                    <a:pt x="547" y="64"/>
                    <a:pt x="547" y="64"/>
                  </a:cubicBezTo>
                  <a:cubicBezTo>
                    <a:pt x="540" y="58"/>
                    <a:pt x="532" y="52"/>
                    <a:pt x="530" y="40"/>
                  </a:cubicBezTo>
                  <a:cubicBezTo>
                    <a:pt x="530" y="39"/>
                    <a:pt x="530" y="38"/>
                    <a:pt x="530" y="37"/>
                  </a:cubicBezTo>
                  <a:cubicBezTo>
                    <a:pt x="529" y="34"/>
                    <a:pt x="528" y="30"/>
                    <a:pt x="530" y="26"/>
                  </a:cubicBezTo>
                  <a:cubicBezTo>
                    <a:pt x="529" y="24"/>
                    <a:pt x="529" y="22"/>
                    <a:pt x="529" y="20"/>
                  </a:cubicBezTo>
                  <a:cubicBezTo>
                    <a:pt x="529" y="19"/>
                    <a:pt x="529" y="19"/>
                    <a:pt x="529" y="18"/>
                  </a:cubicBezTo>
                  <a:cubicBezTo>
                    <a:pt x="529" y="18"/>
                    <a:pt x="529" y="18"/>
                    <a:pt x="529" y="18"/>
                  </a:cubicBezTo>
                  <a:cubicBezTo>
                    <a:pt x="528" y="18"/>
                    <a:pt x="527" y="17"/>
                    <a:pt x="526" y="16"/>
                  </a:cubicBezTo>
                  <a:cubicBezTo>
                    <a:pt x="526" y="17"/>
                    <a:pt x="525" y="17"/>
                    <a:pt x="525" y="17"/>
                  </a:cubicBezTo>
                  <a:cubicBezTo>
                    <a:pt x="522" y="19"/>
                    <a:pt x="520" y="17"/>
                    <a:pt x="519" y="17"/>
                  </a:cubicBezTo>
                  <a:cubicBezTo>
                    <a:pt x="518" y="16"/>
                    <a:pt x="518" y="15"/>
                    <a:pt x="518" y="15"/>
                  </a:cubicBezTo>
                  <a:cubicBezTo>
                    <a:pt x="517" y="14"/>
                    <a:pt x="517" y="14"/>
                    <a:pt x="517" y="14"/>
                  </a:cubicBezTo>
                  <a:cubicBezTo>
                    <a:pt x="516" y="14"/>
                    <a:pt x="514" y="14"/>
                    <a:pt x="512" y="12"/>
                  </a:cubicBezTo>
                  <a:cubicBezTo>
                    <a:pt x="511" y="11"/>
                    <a:pt x="511" y="9"/>
                    <a:pt x="511" y="8"/>
                  </a:cubicBezTo>
                  <a:cubicBezTo>
                    <a:pt x="511" y="7"/>
                    <a:pt x="511" y="7"/>
                    <a:pt x="509" y="6"/>
                  </a:cubicBezTo>
                  <a:cubicBezTo>
                    <a:pt x="509" y="6"/>
                    <a:pt x="508" y="5"/>
                    <a:pt x="507" y="7"/>
                  </a:cubicBezTo>
                  <a:cubicBezTo>
                    <a:pt x="505" y="9"/>
                    <a:pt x="504" y="11"/>
                    <a:pt x="505" y="14"/>
                  </a:cubicBezTo>
                  <a:cubicBezTo>
                    <a:pt x="506" y="16"/>
                    <a:pt x="507" y="19"/>
                    <a:pt x="508" y="21"/>
                  </a:cubicBezTo>
                  <a:cubicBezTo>
                    <a:pt x="508" y="22"/>
                    <a:pt x="509" y="24"/>
                    <a:pt x="507" y="26"/>
                  </a:cubicBezTo>
                  <a:cubicBezTo>
                    <a:pt x="507" y="26"/>
                    <a:pt x="506" y="27"/>
                    <a:pt x="504" y="27"/>
                  </a:cubicBezTo>
                  <a:cubicBezTo>
                    <a:pt x="504" y="30"/>
                    <a:pt x="503" y="32"/>
                    <a:pt x="499" y="32"/>
                  </a:cubicBezTo>
                  <a:cubicBezTo>
                    <a:pt x="498" y="32"/>
                    <a:pt x="497" y="32"/>
                    <a:pt x="496" y="32"/>
                  </a:cubicBezTo>
                  <a:cubicBezTo>
                    <a:pt x="495" y="32"/>
                    <a:pt x="494" y="33"/>
                    <a:pt x="492" y="33"/>
                  </a:cubicBezTo>
                  <a:cubicBezTo>
                    <a:pt x="456" y="32"/>
                    <a:pt x="420" y="32"/>
                    <a:pt x="384" y="32"/>
                  </a:cubicBezTo>
                  <a:cubicBezTo>
                    <a:pt x="329" y="33"/>
                    <a:pt x="275" y="33"/>
                    <a:pt x="220" y="32"/>
                  </a:cubicBezTo>
                  <a:cubicBezTo>
                    <a:pt x="220" y="32"/>
                    <a:pt x="219" y="33"/>
                    <a:pt x="218" y="33"/>
                  </a:cubicBezTo>
                  <a:cubicBezTo>
                    <a:pt x="217" y="33"/>
                    <a:pt x="215" y="33"/>
                    <a:pt x="214" y="33"/>
                  </a:cubicBezTo>
                  <a:cubicBezTo>
                    <a:pt x="210" y="33"/>
                    <a:pt x="208" y="31"/>
                    <a:pt x="207" y="28"/>
                  </a:cubicBezTo>
                  <a:cubicBezTo>
                    <a:pt x="205" y="27"/>
                    <a:pt x="205" y="27"/>
                    <a:pt x="204" y="26"/>
                  </a:cubicBezTo>
                  <a:cubicBezTo>
                    <a:pt x="203" y="24"/>
                    <a:pt x="204" y="22"/>
                    <a:pt x="204" y="21"/>
                  </a:cubicBezTo>
                  <a:cubicBezTo>
                    <a:pt x="204" y="20"/>
                    <a:pt x="204" y="20"/>
                    <a:pt x="204" y="20"/>
                  </a:cubicBezTo>
                  <a:cubicBezTo>
                    <a:pt x="205" y="18"/>
                    <a:pt x="205" y="17"/>
                    <a:pt x="206" y="15"/>
                  </a:cubicBezTo>
                  <a:cubicBezTo>
                    <a:pt x="206" y="15"/>
                    <a:pt x="206" y="14"/>
                    <a:pt x="206" y="14"/>
                  </a:cubicBezTo>
                  <a:cubicBezTo>
                    <a:pt x="207" y="12"/>
                    <a:pt x="206" y="8"/>
                    <a:pt x="204" y="7"/>
                  </a:cubicBezTo>
                  <a:cubicBezTo>
                    <a:pt x="203" y="6"/>
                    <a:pt x="202" y="6"/>
                    <a:pt x="202" y="6"/>
                  </a:cubicBezTo>
                  <a:cubicBezTo>
                    <a:pt x="201" y="6"/>
                    <a:pt x="201" y="6"/>
                    <a:pt x="201" y="6"/>
                  </a:cubicBezTo>
                  <a:cubicBezTo>
                    <a:pt x="200" y="11"/>
                    <a:pt x="198" y="14"/>
                    <a:pt x="194" y="15"/>
                  </a:cubicBezTo>
                  <a:cubicBezTo>
                    <a:pt x="194" y="15"/>
                    <a:pt x="194" y="16"/>
                    <a:pt x="194" y="16"/>
                  </a:cubicBezTo>
                  <a:cubicBezTo>
                    <a:pt x="193" y="16"/>
                    <a:pt x="193" y="16"/>
                    <a:pt x="193" y="16"/>
                  </a:cubicBezTo>
                  <a:cubicBezTo>
                    <a:pt x="192" y="17"/>
                    <a:pt x="190" y="19"/>
                    <a:pt x="187" y="18"/>
                  </a:cubicBezTo>
                  <a:cubicBezTo>
                    <a:pt x="186" y="18"/>
                    <a:pt x="186" y="17"/>
                    <a:pt x="185" y="17"/>
                  </a:cubicBezTo>
                  <a:cubicBezTo>
                    <a:pt x="185" y="17"/>
                    <a:pt x="184" y="17"/>
                    <a:pt x="184" y="17"/>
                  </a:cubicBezTo>
                  <a:cubicBezTo>
                    <a:pt x="183" y="18"/>
                    <a:pt x="183" y="18"/>
                    <a:pt x="183" y="20"/>
                  </a:cubicBezTo>
                  <a:cubicBezTo>
                    <a:pt x="183" y="21"/>
                    <a:pt x="183" y="22"/>
                    <a:pt x="182" y="23"/>
                  </a:cubicBezTo>
                  <a:cubicBezTo>
                    <a:pt x="181" y="25"/>
                    <a:pt x="181" y="26"/>
                    <a:pt x="182" y="28"/>
                  </a:cubicBezTo>
                  <a:cubicBezTo>
                    <a:pt x="182" y="29"/>
                    <a:pt x="182" y="30"/>
                    <a:pt x="182" y="30"/>
                  </a:cubicBezTo>
                  <a:cubicBezTo>
                    <a:pt x="183" y="35"/>
                    <a:pt x="182" y="38"/>
                    <a:pt x="181" y="42"/>
                  </a:cubicBezTo>
                  <a:cubicBezTo>
                    <a:pt x="180" y="43"/>
                    <a:pt x="180" y="45"/>
                    <a:pt x="180" y="47"/>
                  </a:cubicBezTo>
                  <a:cubicBezTo>
                    <a:pt x="179" y="48"/>
                    <a:pt x="178" y="49"/>
                    <a:pt x="178" y="50"/>
                  </a:cubicBezTo>
                  <a:cubicBezTo>
                    <a:pt x="177" y="51"/>
                    <a:pt x="177" y="51"/>
                    <a:pt x="177" y="51"/>
                  </a:cubicBezTo>
                  <a:cubicBezTo>
                    <a:pt x="174" y="54"/>
                    <a:pt x="171" y="58"/>
                    <a:pt x="167" y="62"/>
                  </a:cubicBezTo>
                  <a:cubicBezTo>
                    <a:pt x="163" y="65"/>
                    <a:pt x="158" y="67"/>
                    <a:pt x="152" y="67"/>
                  </a:cubicBezTo>
                  <a:cubicBezTo>
                    <a:pt x="152" y="67"/>
                    <a:pt x="152" y="67"/>
                    <a:pt x="152" y="67"/>
                  </a:cubicBezTo>
                  <a:cubicBezTo>
                    <a:pt x="151" y="65"/>
                    <a:pt x="151" y="65"/>
                    <a:pt x="151" y="65"/>
                  </a:cubicBezTo>
                  <a:cubicBezTo>
                    <a:pt x="151" y="67"/>
                    <a:pt x="151" y="67"/>
                    <a:pt x="151" y="67"/>
                  </a:cubicBezTo>
                  <a:cubicBezTo>
                    <a:pt x="150" y="67"/>
                    <a:pt x="147" y="67"/>
                    <a:pt x="146" y="65"/>
                  </a:cubicBezTo>
                  <a:cubicBezTo>
                    <a:pt x="144" y="66"/>
                    <a:pt x="143" y="66"/>
                    <a:pt x="142" y="65"/>
                  </a:cubicBezTo>
                  <a:cubicBezTo>
                    <a:pt x="141" y="67"/>
                    <a:pt x="140" y="68"/>
                    <a:pt x="137" y="68"/>
                  </a:cubicBezTo>
                  <a:cubicBezTo>
                    <a:pt x="127" y="67"/>
                    <a:pt x="127" y="67"/>
                    <a:pt x="127" y="67"/>
                  </a:cubicBezTo>
                  <a:cubicBezTo>
                    <a:pt x="121" y="67"/>
                    <a:pt x="115" y="67"/>
                    <a:pt x="108" y="66"/>
                  </a:cubicBezTo>
                  <a:cubicBezTo>
                    <a:pt x="108" y="66"/>
                    <a:pt x="106" y="66"/>
                    <a:pt x="105" y="65"/>
                  </a:cubicBezTo>
                  <a:cubicBezTo>
                    <a:pt x="104" y="64"/>
                    <a:pt x="104" y="62"/>
                    <a:pt x="104" y="61"/>
                  </a:cubicBezTo>
                  <a:cubicBezTo>
                    <a:pt x="104" y="61"/>
                    <a:pt x="104" y="61"/>
                    <a:pt x="104" y="61"/>
                  </a:cubicBezTo>
                  <a:cubicBezTo>
                    <a:pt x="104" y="61"/>
                    <a:pt x="104" y="61"/>
                    <a:pt x="104" y="61"/>
                  </a:cubicBezTo>
                  <a:cubicBezTo>
                    <a:pt x="103" y="62"/>
                    <a:pt x="101" y="62"/>
                    <a:pt x="100" y="62"/>
                  </a:cubicBezTo>
                  <a:cubicBezTo>
                    <a:pt x="98" y="62"/>
                    <a:pt x="97" y="61"/>
                    <a:pt x="96" y="60"/>
                  </a:cubicBezTo>
                  <a:cubicBezTo>
                    <a:pt x="96" y="60"/>
                    <a:pt x="96" y="60"/>
                    <a:pt x="96" y="60"/>
                  </a:cubicBezTo>
                  <a:cubicBezTo>
                    <a:pt x="96" y="61"/>
                    <a:pt x="96" y="62"/>
                    <a:pt x="97" y="63"/>
                  </a:cubicBezTo>
                  <a:cubicBezTo>
                    <a:pt x="97" y="64"/>
                    <a:pt x="97" y="65"/>
                    <a:pt x="97" y="66"/>
                  </a:cubicBezTo>
                  <a:cubicBezTo>
                    <a:pt x="98" y="68"/>
                    <a:pt x="97" y="70"/>
                    <a:pt x="96" y="71"/>
                  </a:cubicBezTo>
                  <a:cubicBezTo>
                    <a:pt x="95" y="71"/>
                    <a:pt x="94" y="71"/>
                    <a:pt x="93" y="71"/>
                  </a:cubicBezTo>
                  <a:cubicBezTo>
                    <a:pt x="90" y="71"/>
                    <a:pt x="84" y="70"/>
                    <a:pt x="82" y="68"/>
                  </a:cubicBezTo>
                  <a:cubicBezTo>
                    <a:pt x="82" y="68"/>
                    <a:pt x="81" y="67"/>
                    <a:pt x="81" y="67"/>
                  </a:cubicBezTo>
                  <a:cubicBezTo>
                    <a:pt x="81" y="67"/>
                    <a:pt x="81" y="68"/>
                    <a:pt x="80" y="68"/>
                  </a:cubicBezTo>
                  <a:cubicBezTo>
                    <a:pt x="79" y="70"/>
                    <a:pt x="77" y="70"/>
                    <a:pt x="74" y="69"/>
                  </a:cubicBezTo>
                  <a:cubicBezTo>
                    <a:pt x="72" y="69"/>
                    <a:pt x="71" y="67"/>
                    <a:pt x="70" y="66"/>
                  </a:cubicBezTo>
                  <a:cubicBezTo>
                    <a:pt x="69" y="66"/>
                    <a:pt x="69" y="66"/>
                    <a:pt x="69" y="66"/>
                  </a:cubicBezTo>
                  <a:cubicBezTo>
                    <a:pt x="68" y="68"/>
                    <a:pt x="66" y="68"/>
                    <a:pt x="64" y="68"/>
                  </a:cubicBezTo>
                  <a:cubicBezTo>
                    <a:pt x="60" y="68"/>
                    <a:pt x="58" y="65"/>
                    <a:pt x="57" y="63"/>
                  </a:cubicBezTo>
                  <a:cubicBezTo>
                    <a:pt x="57" y="63"/>
                    <a:pt x="57" y="63"/>
                    <a:pt x="57" y="63"/>
                  </a:cubicBezTo>
                  <a:cubicBezTo>
                    <a:pt x="57" y="63"/>
                    <a:pt x="57" y="64"/>
                    <a:pt x="56" y="64"/>
                  </a:cubicBezTo>
                  <a:cubicBezTo>
                    <a:pt x="56" y="65"/>
                    <a:pt x="55" y="66"/>
                    <a:pt x="53" y="66"/>
                  </a:cubicBezTo>
                  <a:cubicBezTo>
                    <a:pt x="52" y="66"/>
                    <a:pt x="52" y="66"/>
                    <a:pt x="52" y="66"/>
                  </a:cubicBezTo>
                  <a:cubicBezTo>
                    <a:pt x="49" y="66"/>
                    <a:pt x="47" y="65"/>
                    <a:pt x="46" y="62"/>
                  </a:cubicBezTo>
                  <a:cubicBezTo>
                    <a:pt x="46" y="61"/>
                    <a:pt x="46" y="61"/>
                    <a:pt x="45" y="61"/>
                  </a:cubicBezTo>
                  <a:cubicBezTo>
                    <a:pt x="44" y="63"/>
                    <a:pt x="42" y="64"/>
                    <a:pt x="37" y="62"/>
                  </a:cubicBezTo>
                  <a:cubicBezTo>
                    <a:pt x="35" y="61"/>
                    <a:pt x="35" y="60"/>
                    <a:pt x="34" y="59"/>
                  </a:cubicBezTo>
                  <a:cubicBezTo>
                    <a:pt x="34" y="58"/>
                    <a:pt x="34" y="58"/>
                    <a:pt x="33" y="57"/>
                  </a:cubicBezTo>
                  <a:cubicBezTo>
                    <a:pt x="33" y="58"/>
                    <a:pt x="33" y="58"/>
                    <a:pt x="32" y="59"/>
                  </a:cubicBezTo>
                  <a:cubicBezTo>
                    <a:pt x="32" y="59"/>
                    <a:pt x="31" y="60"/>
                    <a:pt x="30" y="60"/>
                  </a:cubicBezTo>
                  <a:cubicBezTo>
                    <a:pt x="28" y="60"/>
                    <a:pt x="27" y="60"/>
                    <a:pt x="25" y="59"/>
                  </a:cubicBezTo>
                  <a:cubicBezTo>
                    <a:pt x="24" y="59"/>
                    <a:pt x="24" y="59"/>
                    <a:pt x="24" y="59"/>
                  </a:cubicBezTo>
                  <a:cubicBezTo>
                    <a:pt x="23" y="58"/>
                    <a:pt x="22" y="58"/>
                    <a:pt x="22" y="58"/>
                  </a:cubicBezTo>
                  <a:cubicBezTo>
                    <a:pt x="21" y="58"/>
                    <a:pt x="19" y="57"/>
                    <a:pt x="19" y="55"/>
                  </a:cubicBezTo>
                  <a:cubicBezTo>
                    <a:pt x="19" y="54"/>
                    <a:pt x="19" y="54"/>
                    <a:pt x="19" y="54"/>
                  </a:cubicBezTo>
                  <a:cubicBezTo>
                    <a:pt x="19" y="53"/>
                    <a:pt x="19" y="53"/>
                    <a:pt x="19" y="53"/>
                  </a:cubicBezTo>
                  <a:cubicBezTo>
                    <a:pt x="19" y="53"/>
                    <a:pt x="19" y="53"/>
                    <a:pt x="18" y="53"/>
                  </a:cubicBezTo>
                  <a:cubicBezTo>
                    <a:pt x="18" y="56"/>
                    <a:pt x="15" y="57"/>
                    <a:pt x="14" y="58"/>
                  </a:cubicBezTo>
                  <a:cubicBezTo>
                    <a:pt x="13" y="58"/>
                    <a:pt x="12" y="59"/>
                    <a:pt x="12" y="59"/>
                  </a:cubicBezTo>
                  <a:cubicBezTo>
                    <a:pt x="11" y="60"/>
                    <a:pt x="11" y="60"/>
                    <a:pt x="11" y="60"/>
                  </a:cubicBezTo>
                  <a:cubicBezTo>
                    <a:pt x="12" y="62"/>
                    <a:pt x="12" y="64"/>
                    <a:pt x="11" y="65"/>
                  </a:cubicBezTo>
                  <a:cubicBezTo>
                    <a:pt x="11" y="66"/>
                    <a:pt x="9" y="67"/>
                    <a:pt x="6" y="67"/>
                  </a:cubicBezTo>
                  <a:cubicBezTo>
                    <a:pt x="7" y="69"/>
                    <a:pt x="8" y="69"/>
                    <a:pt x="9" y="70"/>
                  </a:cubicBezTo>
                  <a:cubicBezTo>
                    <a:pt x="12" y="71"/>
                    <a:pt x="16" y="73"/>
                    <a:pt x="19" y="75"/>
                  </a:cubicBezTo>
                  <a:cubicBezTo>
                    <a:pt x="23" y="77"/>
                    <a:pt x="27" y="79"/>
                    <a:pt x="32" y="81"/>
                  </a:cubicBezTo>
                  <a:cubicBezTo>
                    <a:pt x="35" y="82"/>
                    <a:pt x="35" y="84"/>
                    <a:pt x="35" y="85"/>
                  </a:cubicBezTo>
                  <a:cubicBezTo>
                    <a:pt x="35" y="85"/>
                    <a:pt x="35" y="86"/>
                    <a:pt x="35" y="86"/>
                  </a:cubicBezTo>
                  <a:cubicBezTo>
                    <a:pt x="35" y="86"/>
                    <a:pt x="36" y="86"/>
                    <a:pt x="37" y="86"/>
                  </a:cubicBezTo>
                  <a:cubicBezTo>
                    <a:pt x="37" y="86"/>
                    <a:pt x="37" y="86"/>
                    <a:pt x="37" y="86"/>
                  </a:cubicBezTo>
                  <a:cubicBezTo>
                    <a:pt x="41" y="86"/>
                    <a:pt x="42" y="89"/>
                    <a:pt x="42" y="90"/>
                  </a:cubicBezTo>
                  <a:cubicBezTo>
                    <a:pt x="42" y="90"/>
                    <a:pt x="42" y="90"/>
                    <a:pt x="42" y="90"/>
                  </a:cubicBezTo>
                  <a:cubicBezTo>
                    <a:pt x="43" y="90"/>
                    <a:pt x="43" y="90"/>
                    <a:pt x="43" y="90"/>
                  </a:cubicBezTo>
                  <a:cubicBezTo>
                    <a:pt x="43" y="90"/>
                    <a:pt x="44" y="90"/>
                    <a:pt x="44" y="90"/>
                  </a:cubicBezTo>
                  <a:cubicBezTo>
                    <a:pt x="45" y="91"/>
                    <a:pt x="47" y="91"/>
                    <a:pt x="47" y="93"/>
                  </a:cubicBezTo>
                  <a:cubicBezTo>
                    <a:pt x="48" y="95"/>
                    <a:pt x="49" y="95"/>
                    <a:pt x="51" y="96"/>
                  </a:cubicBezTo>
                  <a:cubicBezTo>
                    <a:pt x="53" y="97"/>
                    <a:pt x="55" y="97"/>
                    <a:pt x="56" y="99"/>
                  </a:cubicBezTo>
                  <a:cubicBezTo>
                    <a:pt x="59" y="100"/>
                    <a:pt x="60" y="102"/>
                    <a:pt x="60" y="103"/>
                  </a:cubicBezTo>
                  <a:cubicBezTo>
                    <a:pt x="60" y="103"/>
                    <a:pt x="61" y="103"/>
                    <a:pt x="61" y="103"/>
                  </a:cubicBezTo>
                  <a:cubicBezTo>
                    <a:pt x="64" y="103"/>
                    <a:pt x="65" y="104"/>
                    <a:pt x="65" y="106"/>
                  </a:cubicBezTo>
                  <a:cubicBezTo>
                    <a:pt x="65" y="106"/>
                    <a:pt x="65" y="106"/>
                    <a:pt x="67" y="106"/>
                  </a:cubicBezTo>
                  <a:cubicBezTo>
                    <a:pt x="68" y="107"/>
                    <a:pt x="70" y="108"/>
                    <a:pt x="71" y="11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p>
          </p:txBody>
        </p:sp>
        <p:sp>
          <p:nvSpPr>
            <p:cNvPr id="14" name="Freeform 11">
              <a:extLst>
                <a:ext uri="{FF2B5EF4-FFF2-40B4-BE49-F238E27FC236}">
                  <a16:creationId xmlns:a16="http://schemas.microsoft.com/office/drawing/2014/main" id="{2B21E5AE-396B-40AF-9CF4-4FAA02765169}"/>
                </a:ext>
              </a:extLst>
            </p:cNvPr>
            <p:cNvSpPr>
              <a:spLocks/>
            </p:cNvSpPr>
            <p:nvPr/>
          </p:nvSpPr>
          <p:spPr bwMode="auto">
            <a:xfrm>
              <a:off x="3757" y="1938"/>
              <a:ext cx="130" cy="183"/>
            </a:xfrm>
            <a:custGeom>
              <a:avLst/>
              <a:gdLst>
                <a:gd name="T0" fmla="*/ 62 w 76"/>
                <a:gd name="T1" fmla="*/ 8 h 106"/>
                <a:gd name="T2" fmla="*/ 73 w 76"/>
                <a:gd name="T3" fmla="*/ 32 h 106"/>
                <a:gd name="T4" fmla="*/ 70 w 76"/>
                <a:gd name="T5" fmla="*/ 32 h 106"/>
                <a:gd name="T6" fmla="*/ 60 w 76"/>
                <a:gd name="T7" fmla="*/ 11 h 106"/>
                <a:gd name="T8" fmla="*/ 37 w 76"/>
                <a:gd name="T9" fmla="*/ 3 h 106"/>
                <a:gd name="T10" fmla="*/ 14 w 76"/>
                <a:gd name="T11" fmla="*/ 9 h 106"/>
                <a:gd name="T12" fmla="*/ 5 w 76"/>
                <a:gd name="T13" fmla="*/ 25 h 106"/>
                <a:gd name="T14" fmla="*/ 17 w 76"/>
                <a:gd name="T15" fmla="*/ 41 h 106"/>
                <a:gd name="T16" fmla="*/ 38 w 76"/>
                <a:gd name="T17" fmla="*/ 48 h 106"/>
                <a:gd name="T18" fmla="*/ 64 w 76"/>
                <a:gd name="T19" fmla="*/ 57 h 106"/>
                <a:gd name="T20" fmla="*/ 76 w 76"/>
                <a:gd name="T21" fmla="*/ 78 h 106"/>
                <a:gd name="T22" fmla="*/ 65 w 76"/>
                <a:gd name="T23" fmla="*/ 99 h 106"/>
                <a:gd name="T24" fmla="*/ 38 w 76"/>
                <a:gd name="T25" fmla="*/ 106 h 106"/>
                <a:gd name="T26" fmla="*/ 12 w 76"/>
                <a:gd name="T27" fmla="*/ 97 h 106"/>
                <a:gd name="T28" fmla="*/ 0 w 76"/>
                <a:gd name="T29" fmla="*/ 70 h 106"/>
                <a:gd name="T30" fmla="*/ 3 w 76"/>
                <a:gd name="T31" fmla="*/ 70 h 106"/>
                <a:gd name="T32" fmla="*/ 14 w 76"/>
                <a:gd name="T33" fmla="*/ 94 h 106"/>
                <a:gd name="T34" fmla="*/ 38 w 76"/>
                <a:gd name="T35" fmla="*/ 102 h 106"/>
                <a:gd name="T36" fmla="*/ 63 w 76"/>
                <a:gd name="T37" fmla="*/ 96 h 106"/>
                <a:gd name="T38" fmla="*/ 72 w 76"/>
                <a:gd name="T39" fmla="*/ 78 h 106"/>
                <a:gd name="T40" fmla="*/ 61 w 76"/>
                <a:gd name="T41" fmla="*/ 60 h 106"/>
                <a:gd name="T42" fmla="*/ 37 w 76"/>
                <a:gd name="T43" fmla="*/ 51 h 106"/>
                <a:gd name="T44" fmla="*/ 14 w 76"/>
                <a:gd name="T45" fmla="*/ 44 h 106"/>
                <a:gd name="T46" fmla="*/ 2 w 76"/>
                <a:gd name="T47" fmla="*/ 25 h 106"/>
                <a:gd name="T48" fmla="*/ 13 w 76"/>
                <a:gd name="T49" fmla="*/ 6 h 106"/>
                <a:gd name="T50" fmla="*/ 37 w 76"/>
                <a:gd name="T51" fmla="*/ 0 h 106"/>
                <a:gd name="T52" fmla="*/ 62 w 76"/>
                <a:gd name="T53"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6">
                  <a:moveTo>
                    <a:pt x="62" y="8"/>
                  </a:moveTo>
                  <a:cubicBezTo>
                    <a:pt x="69" y="14"/>
                    <a:pt x="72" y="22"/>
                    <a:pt x="73" y="32"/>
                  </a:cubicBezTo>
                  <a:cubicBezTo>
                    <a:pt x="70" y="32"/>
                    <a:pt x="70" y="32"/>
                    <a:pt x="70" y="32"/>
                  </a:cubicBezTo>
                  <a:cubicBezTo>
                    <a:pt x="69" y="23"/>
                    <a:pt x="66" y="16"/>
                    <a:pt x="60" y="11"/>
                  </a:cubicBezTo>
                  <a:cubicBezTo>
                    <a:pt x="55" y="6"/>
                    <a:pt x="47" y="3"/>
                    <a:pt x="37" y="3"/>
                  </a:cubicBezTo>
                  <a:cubicBezTo>
                    <a:pt x="27" y="3"/>
                    <a:pt x="20" y="5"/>
                    <a:pt x="14" y="9"/>
                  </a:cubicBezTo>
                  <a:cubicBezTo>
                    <a:pt x="8" y="12"/>
                    <a:pt x="5" y="18"/>
                    <a:pt x="5" y="25"/>
                  </a:cubicBezTo>
                  <a:cubicBezTo>
                    <a:pt x="5" y="32"/>
                    <a:pt x="9" y="37"/>
                    <a:pt x="17" y="41"/>
                  </a:cubicBezTo>
                  <a:cubicBezTo>
                    <a:pt x="20" y="43"/>
                    <a:pt x="27" y="45"/>
                    <a:pt x="38" y="48"/>
                  </a:cubicBezTo>
                  <a:cubicBezTo>
                    <a:pt x="50" y="51"/>
                    <a:pt x="59" y="54"/>
                    <a:pt x="64" y="57"/>
                  </a:cubicBezTo>
                  <a:cubicBezTo>
                    <a:pt x="72" y="62"/>
                    <a:pt x="76" y="69"/>
                    <a:pt x="76" y="78"/>
                  </a:cubicBezTo>
                  <a:cubicBezTo>
                    <a:pt x="76" y="87"/>
                    <a:pt x="72" y="94"/>
                    <a:pt x="65" y="99"/>
                  </a:cubicBezTo>
                  <a:cubicBezTo>
                    <a:pt x="58" y="103"/>
                    <a:pt x="49" y="106"/>
                    <a:pt x="38" y="106"/>
                  </a:cubicBezTo>
                  <a:cubicBezTo>
                    <a:pt x="27" y="106"/>
                    <a:pt x="18" y="103"/>
                    <a:pt x="12" y="97"/>
                  </a:cubicBezTo>
                  <a:cubicBezTo>
                    <a:pt x="5" y="91"/>
                    <a:pt x="1" y="82"/>
                    <a:pt x="0" y="70"/>
                  </a:cubicBezTo>
                  <a:cubicBezTo>
                    <a:pt x="3" y="70"/>
                    <a:pt x="3" y="70"/>
                    <a:pt x="3" y="70"/>
                  </a:cubicBezTo>
                  <a:cubicBezTo>
                    <a:pt x="4" y="81"/>
                    <a:pt x="8" y="89"/>
                    <a:pt x="14" y="94"/>
                  </a:cubicBezTo>
                  <a:cubicBezTo>
                    <a:pt x="20" y="100"/>
                    <a:pt x="28" y="102"/>
                    <a:pt x="38" y="102"/>
                  </a:cubicBezTo>
                  <a:cubicBezTo>
                    <a:pt x="48" y="102"/>
                    <a:pt x="56" y="100"/>
                    <a:pt x="63" y="96"/>
                  </a:cubicBezTo>
                  <a:cubicBezTo>
                    <a:pt x="69" y="91"/>
                    <a:pt x="72" y="86"/>
                    <a:pt x="72" y="78"/>
                  </a:cubicBezTo>
                  <a:cubicBezTo>
                    <a:pt x="72" y="70"/>
                    <a:pt x="69" y="64"/>
                    <a:pt x="61" y="60"/>
                  </a:cubicBezTo>
                  <a:cubicBezTo>
                    <a:pt x="57" y="57"/>
                    <a:pt x="49" y="54"/>
                    <a:pt x="37" y="51"/>
                  </a:cubicBezTo>
                  <a:cubicBezTo>
                    <a:pt x="25" y="48"/>
                    <a:pt x="18" y="46"/>
                    <a:pt x="14" y="44"/>
                  </a:cubicBezTo>
                  <a:cubicBezTo>
                    <a:pt x="6" y="39"/>
                    <a:pt x="2" y="33"/>
                    <a:pt x="2" y="25"/>
                  </a:cubicBezTo>
                  <a:cubicBezTo>
                    <a:pt x="2" y="17"/>
                    <a:pt x="6" y="10"/>
                    <a:pt x="13" y="6"/>
                  </a:cubicBezTo>
                  <a:cubicBezTo>
                    <a:pt x="19" y="2"/>
                    <a:pt x="27" y="0"/>
                    <a:pt x="37" y="0"/>
                  </a:cubicBezTo>
                  <a:cubicBezTo>
                    <a:pt x="48" y="0"/>
                    <a:pt x="56" y="3"/>
                    <a:pt x="62" y="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2">
              <a:extLst>
                <a:ext uri="{FF2B5EF4-FFF2-40B4-BE49-F238E27FC236}">
                  <a16:creationId xmlns:a16="http://schemas.microsoft.com/office/drawing/2014/main" id="{FC456ECE-DD6A-4619-93C4-2C06F1931332}"/>
                </a:ext>
              </a:extLst>
            </p:cNvPr>
            <p:cNvSpPr>
              <a:spLocks/>
            </p:cNvSpPr>
            <p:nvPr/>
          </p:nvSpPr>
          <p:spPr bwMode="auto">
            <a:xfrm>
              <a:off x="3899" y="1942"/>
              <a:ext cx="96" cy="179"/>
            </a:xfrm>
            <a:custGeom>
              <a:avLst/>
              <a:gdLst>
                <a:gd name="T0" fmla="*/ 53 w 56"/>
                <a:gd name="T1" fmla="*/ 0 h 104"/>
                <a:gd name="T2" fmla="*/ 56 w 56"/>
                <a:gd name="T3" fmla="*/ 0 h 104"/>
                <a:gd name="T4" fmla="*/ 56 w 56"/>
                <a:gd name="T5" fmla="*/ 70 h 104"/>
                <a:gd name="T6" fmla="*/ 50 w 56"/>
                <a:gd name="T7" fmla="*/ 94 h 104"/>
                <a:gd name="T8" fmla="*/ 27 w 56"/>
                <a:gd name="T9" fmla="*/ 104 h 104"/>
                <a:gd name="T10" fmla="*/ 8 w 56"/>
                <a:gd name="T11" fmla="*/ 97 h 104"/>
                <a:gd name="T12" fmla="*/ 0 w 56"/>
                <a:gd name="T13" fmla="*/ 75 h 104"/>
                <a:gd name="T14" fmla="*/ 0 w 56"/>
                <a:gd name="T15" fmla="*/ 70 h 104"/>
                <a:gd name="T16" fmla="*/ 3 w 56"/>
                <a:gd name="T17" fmla="*/ 70 h 104"/>
                <a:gd name="T18" fmla="*/ 3 w 56"/>
                <a:gd name="T19" fmla="*/ 75 h 104"/>
                <a:gd name="T20" fmla="*/ 27 w 56"/>
                <a:gd name="T21" fmla="*/ 100 h 104"/>
                <a:gd name="T22" fmla="*/ 47 w 56"/>
                <a:gd name="T23" fmla="*/ 92 h 104"/>
                <a:gd name="T24" fmla="*/ 53 w 56"/>
                <a:gd name="T25" fmla="*/ 70 h 104"/>
                <a:gd name="T26" fmla="*/ 53 w 5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4">
                  <a:moveTo>
                    <a:pt x="53" y="0"/>
                  </a:moveTo>
                  <a:cubicBezTo>
                    <a:pt x="56" y="0"/>
                    <a:pt x="56" y="0"/>
                    <a:pt x="56" y="0"/>
                  </a:cubicBezTo>
                  <a:cubicBezTo>
                    <a:pt x="56" y="70"/>
                    <a:pt x="56" y="70"/>
                    <a:pt x="56" y="70"/>
                  </a:cubicBezTo>
                  <a:cubicBezTo>
                    <a:pt x="56" y="80"/>
                    <a:pt x="54" y="88"/>
                    <a:pt x="50" y="94"/>
                  </a:cubicBezTo>
                  <a:cubicBezTo>
                    <a:pt x="45" y="100"/>
                    <a:pt x="37" y="104"/>
                    <a:pt x="27" y="104"/>
                  </a:cubicBezTo>
                  <a:cubicBezTo>
                    <a:pt x="19" y="104"/>
                    <a:pt x="12" y="101"/>
                    <a:pt x="8" y="97"/>
                  </a:cubicBezTo>
                  <a:cubicBezTo>
                    <a:pt x="2" y="92"/>
                    <a:pt x="0" y="84"/>
                    <a:pt x="0" y="75"/>
                  </a:cubicBezTo>
                  <a:cubicBezTo>
                    <a:pt x="0" y="70"/>
                    <a:pt x="0" y="70"/>
                    <a:pt x="0" y="70"/>
                  </a:cubicBezTo>
                  <a:cubicBezTo>
                    <a:pt x="3" y="70"/>
                    <a:pt x="3" y="70"/>
                    <a:pt x="3" y="70"/>
                  </a:cubicBezTo>
                  <a:cubicBezTo>
                    <a:pt x="3" y="75"/>
                    <a:pt x="3" y="75"/>
                    <a:pt x="3" y="75"/>
                  </a:cubicBezTo>
                  <a:cubicBezTo>
                    <a:pt x="3" y="92"/>
                    <a:pt x="11" y="100"/>
                    <a:pt x="27" y="100"/>
                  </a:cubicBezTo>
                  <a:cubicBezTo>
                    <a:pt x="36" y="100"/>
                    <a:pt x="43" y="97"/>
                    <a:pt x="47" y="92"/>
                  </a:cubicBezTo>
                  <a:cubicBezTo>
                    <a:pt x="51" y="87"/>
                    <a:pt x="53" y="80"/>
                    <a:pt x="53" y="70"/>
                  </a:cubicBezTo>
                  <a:lnTo>
                    <a:pt x="53"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3">
              <a:extLst>
                <a:ext uri="{FF2B5EF4-FFF2-40B4-BE49-F238E27FC236}">
                  <a16:creationId xmlns:a16="http://schemas.microsoft.com/office/drawing/2014/main" id="{517ABCCD-5B62-4773-BF0B-4B08A72ED8BA}"/>
                </a:ext>
              </a:extLst>
            </p:cNvPr>
            <p:cNvSpPr>
              <a:spLocks/>
            </p:cNvSpPr>
            <p:nvPr/>
          </p:nvSpPr>
          <p:spPr bwMode="auto">
            <a:xfrm>
              <a:off x="4019" y="1942"/>
              <a:ext cx="142" cy="175"/>
            </a:xfrm>
            <a:custGeom>
              <a:avLst/>
              <a:gdLst>
                <a:gd name="T0" fmla="*/ 0 w 142"/>
                <a:gd name="T1" fmla="*/ 0 h 175"/>
                <a:gd name="T2" fmla="*/ 142 w 142"/>
                <a:gd name="T3" fmla="*/ 0 h 175"/>
                <a:gd name="T4" fmla="*/ 142 w 142"/>
                <a:gd name="T5" fmla="*/ 5 h 175"/>
                <a:gd name="T6" fmla="*/ 73 w 142"/>
                <a:gd name="T7" fmla="*/ 5 h 175"/>
                <a:gd name="T8" fmla="*/ 73 w 142"/>
                <a:gd name="T9" fmla="*/ 175 h 175"/>
                <a:gd name="T10" fmla="*/ 68 w 142"/>
                <a:gd name="T11" fmla="*/ 175 h 175"/>
                <a:gd name="T12" fmla="*/ 68 w 142"/>
                <a:gd name="T13" fmla="*/ 5 h 175"/>
                <a:gd name="T14" fmla="*/ 0 w 142"/>
                <a:gd name="T15" fmla="*/ 5 h 175"/>
                <a:gd name="T16" fmla="*/ 0 w 142"/>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5">
                  <a:moveTo>
                    <a:pt x="0" y="0"/>
                  </a:moveTo>
                  <a:lnTo>
                    <a:pt x="142" y="0"/>
                  </a:lnTo>
                  <a:lnTo>
                    <a:pt x="142" y="5"/>
                  </a:lnTo>
                  <a:lnTo>
                    <a:pt x="73" y="5"/>
                  </a:lnTo>
                  <a:lnTo>
                    <a:pt x="73" y="175"/>
                  </a:lnTo>
                  <a:lnTo>
                    <a:pt x="68" y="175"/>
                  </a:lnTo>
                  <a:lnTo>
                    <a:pt x="68" y="5"/>
                  </a:lnTo>
                  <a:lnTo>
                    <a:pt x="0" y="5"/>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4">
              <a:extLst>
                <a:ext uri="{FF2B5EF4-FFF2-40B4-BE49-F238E27FC236}">
                  <a16:creationId xmlns:a16="http://schemas.microsoft.com/office/drawing/2014/main" id="{07EA4914-AC74-4EB8-9118-98D991690FD1}"/>
                </a:ext>
              </a:extLst>
            </p:cNvPr>
            <p:cNvSpPr>
              <a:spLocks/>
            </p:cNvSpPr>
            <p:nvPr/>
          </p:nvSpPr>
          <p:spPr bwMode="auto">
            <a:xfrm>
              <a:off x="4183" y="1942"/>
              <a:ext cx="130" cy="179"/>
            </a:xfrm>
            <a:custGeom>
              <a:avLst/>
              <a:gdLst>
                <a:gd name="T0" fmla="*/ 0 w 76"/>
                <a:gd name="T1" fmla="*/ 0 h 104"/>
                <a:gd name="T2" fmla="*/ 4 w 76"/>
                <a:gd name="T3" fmla="*/ 0 h 104"/>
                <a:gd name="T4" fmla="*/ 4 w 76"/>
                <a:gd name="T5" fmla="*/ 62 h 104"/>
                <a:gd name="T6" fmla="*/ 12 w 76"/>
                <a:gd name="T7" fmla="*/ 90 h 104"/>
                <a:gd name="T8" fmla="*/ 38 w 76"/>
                <a:gd name="T9" fmla="*/ 100 h 104"/>
                <a:gd name="T10" fmla="*/ 65 w 76"/>
                <a:gd name="T11" fmla="*/ 90 h 104"/>
                <a:gd name="T12" fmla="*/ 73 w 76"/>
                <a:gd name="T13" fmla="*/ 62 h 104"/>
                <a:gd name="T14" fmla="*/ 73 w 76"/>
                <a:gd name="T15" fmla="*/ 0 h 104"/>
                <a:gd name="T16" fmla="*/ 76 w 76"/>
                <a:gd name="T17" fmla="*/ 0 h 104"/>
                <a:gd name="T18" fmla="*/ 76 w 76"/>
                <a:gd name="T19" fmla="*/ 62 h 104"/>
                <a:gd name="T20" fmla="*/ 68 w 76"/>
                <a:gd name="T21" fmla="*/ 92 h 104"/>
                <a:gd name="T22" fmla="*/ 38 w 76"/>
                <a:gd name="T23" fmla="*/ 104 h 104"/>
                <a:gd name="T24" fmla="*/ 9 w 76"/>
                <a:gd name="T25" fmla="*/ 92 h 104"/>
                <a:gd name="T26" fmla="*/ 0 w 76"/>
                <a:gd name="T27" fmla="*/ 62 h 104"/>
                <a:gd name="T28" fmla="*/ 0 w 76"/>
                <a:gd name="T2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4">
                  <a:moveTo>
                    <a:pt x="0" y="0"/>
                  </a:moveTo>
                  <a:cubicBezTo>
                    <a:pt x="4" y="0"/>
                    <a:pt x="4" y="0"/>
                    <a:pt x="4" y="0"/>
                  </a:cubicBezTo>
                  <a:cubicBezTo>
                    <a:pt x="4" y="62"/>
                    <a:pt x="4" y="62"/>
                    <a:pt x="4" y="62"/>
                  </a:cubicBezTo>
                  <a:cubicBezTo>
                    <a:pt x="4" y="74"/>
                    <a:pt x="6" y="83"/>
                    <a:pt x="12" y="90"/>
                  </a:cubicBezTo>
                  <a:cubicBezTo>
                    <a:pt x="17" y="97"/>
                    <a:pt x="26" y="100"/>
                    <a:pt x="38" y="100"/>
                  </a:cubicBezTo>
                  <a:cubicBezTo>
                    <a:pt x="50" y="100"/>
                    <a:pt x="59" y="97"/>
                    <a:pt x="65" y="90"/>
                  </a:cubicBezTo>
                  <a:cubicBezTo>
                    <a:pt x="70" y="83"/>
                    <a:pt x="73" y="74"/>
                    <a:pt x="73" y="62"/>
                  </a:cubicBezTo>
                  <a:cubicBezTo>
                    <a:pt x="73" y="0"/>
                    <a:pt x="73" y="0"/>
                    <a:pt x="73" y="0"/>
                  </a:cubicBezTo>
                  <a:cubicBezTo>
                    <a:pt x="76" y="0"/>
                    <a:pt x="76" y="0"/>
                    <a:pt x="76" y="0"/>
                  </a:cubicBezTo>
                  <a:cubicBezTo>
                    <a:pt x="76" y="62"/>
                    <a:pt x="76" y="62"/>
                    <a:pt x="76" y="62"/>
                  </a:cubicBezTo>
                  <a:cubicBezTo>
                    <a:pt x="76" y="75"/>
                    <a:pt x="73" y="85"/>
                    <a:pt x="68" y="92"/>
                  </a:cubicBezTo>
                  <a:cubicBezTo>
                    <a:pt x="61" y="100"/>
                    <a:pt x="52" y="104"/>
                    <a:pt x="38" y="104"/>
                  </a:cubicBezTo>
                  <a:cubicBezTo>
                    <a:pt x="25" y="104"/>
                    <a:pt x="15" y="100"/>
                    <a:pt x="9" y="92"/>
                  </a:cubicBezTo>
                  <a:cubicBezTo>
                    <a:pt x="3" y="85"/>
                    <a:pt x="0" y="75"/>
                    <a:pt x="0" y="62"/>
                  </a:cubicBez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cxnSp>
        <p:nvCxnSpPr>
          <p:cNvPr id="18" name="直接连接符 17">
            <a:extLst>
              <a:ext uri="{FF2B5EF4-FFF2-40B4-BE49-F238E27FC236}">
                <a16:creationId xmlns:a16="http://schemas.microsoft.com/office/drawing/2014/main" id="{C4FDD588-6689-4C92-A238-94D5AB9E6310}"/>
              </a:ext>
            </a:extLst>
          </p:cNvPr>
          <p:cNvCxnSpPr>
            <a:cxnSpLocks/>
            <a:stCxn id="10" idx="36"/>
          </p:cNvCxnSpPr>
          <p:nvPr/>
        </p:nvCxnSpPr>
        <p:spPr>
          <a:xfrm flipH="1" flipV="1">
            <a:off x="6" y="672215"/>
            <a:ext cx="9605838" cy="786"/>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图片 18" descr="文本&#10;&#10;中度可信度描述已自动生成">
            <a:extLst>
              <a:ext uri="{FF2B5EF4-FFF2-40B4-BE49-F238E27FC236}">
                <a16:creationId xmlns:a16="http://schemas.microsoft.com/office/drawing/2014/main" id="{3D26FA95-DC57-4F76-B973-3EAC95F1D93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6296878"/>
            <a:ext cx="1706880" cy="561122"/>
          </a:xfrm>
          <a:prstGeom prst="rect">
            <a:avLst/>
          </a:prstGeom>
        </p:spPr>
      </p:pic>
      <p:sp>
        <p:nvSpPr>
          <p:cNvPr id="27" name="文本框 26">
            <a:extLst>
              <a:ext uri="{FF2B5EF4-FFF2-40B4-BE49-F238E27FC236}">
                <a16:creationId xmlns:a16="http://schemas.microsoft.com/office/drawing/2014/main" id="{37242BEB-8AB5-E632-F71B-E2FF9FBB4610}"/>
              </a:ext>
            </a:extLst>
          </p:cNvPr>
          <p:cNvSpPr txBox="1"/>
          <p:nvPr/>
        </p:nvSpPr>
        <p:spPr>
          <a:xfrm>
            <a:off x="7361583" y="6359445"/>
            <a:ext cx="4830417" cy="369332"/>
          </a:xfrm>
          <a:prstGeom prst="rect">
            <a:avLst/>
          </a:prstGeom>
          <a:noFill/>
        </p:spPr>
        <p:txBody>
          <a:bodyPr wrap="square">
            <a:spAutoFit/>
          </a:bodyPr>
          <a:lstStyle/>
          <a:p>
            <a:pPr algn="r"/>
            <a:r>
              <a:rPr lang="en-US" altLang="zh-CN" dirty="0">
                <a:solidFill>
                  <a:schemeClr val="bg1"/>
                </a:solidFill>
                <a:latin typeface="Times New Roman" panose="02020603050405020304" pitchFamily="18" charset="0"/>
                <a:cs typeface="Times New Roman" panose="02020603050405020304" pitchFamily="18" charset="0"/>
              </a:rPr>
              <a:t>https://arxiv.org/pdf/2506.01475</a:t>
            </a:r>
            <a:endParaRPr lang="fr-FR" altLang="zh-CN"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1B30136-77D6-D3BA-5198-6550EB8A0139}"/>
                  </a:ext>
                </a:extLst>
              </p:cNvPr>
              <p:cNvSpPr txBox="1"/>
              <p:nvPr/>
            </p:nvSpPr>
            <p:spPr>
              <a:xfrm>
                <a:off x="939755" y="1327289"/>
                <a:ext cx="10210030" cy="4447371"/>
              </a:xfrm>
              <a:prstGeom prst="rect">
                <a:avLst/>
              </a:prstGeom>
              <a:noFill/>
            </p:spPr>
            <p:txBody>
              <a:bodyPr wrap="square">
                <a:spAutoFit/>
              </a:bodyPr>
              <a:lstStyle/>
              <a:p>
                <a:pPr algn="ctr">
                  <a:spcAft>
                    <a:spcPts val="2400"/>
                  </a:spcAft>
                </a:pPr>
                <a:r>
                  <a:rPr lang="en-US" altLang="zh-CN" sz="3200" b="1" dirty="0">
                    <a:latin typeface="Times New Roman" panose="02020603050405020304" pitchFamily="18" charset="0"/>
                    <a:cs typeface="Times New Roman" panose="02020603050405020304" pitchFamily="18" charset="0"/>
                  </a:rPr>
                  <a:t>PGPO</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 Enhancing Agent Reasoning via Pseudocode-style Planning Guided Preference Optimization </a:t>
                </a:r>
                <a:endParaRPr lang="en-US" altLang="zh-CN" sz="3200" b="1" dirty="0">
                  <a:latin typeface="Times New Roman" panose="02020603050405020304" pitchFamily="18" charset="0"/>
                  <a:cs typeface="Times New Roman" panose="02020603050405020304" pitchFamily="18" charset="0"/>
                </a:endParaRPr>
              </a:p>
              <a:p>
                <a:pPr algn="ctr">
                  <a:spcAft>
                    <a:spcPts val="600"/>
                  </a:spcAft>
                </a:pPr>
                <a14:m>
                  <m:oMath xmlns:m="http://schemas.openxmlformats.org/officeDocument/2006/math">
                    <m:sSup>
                      <m:sSupPr>
                        <m:ctrlPr>
                          <a:rPr lang="fr-FR" altLang="zh-CN" sz="2300" i="1" dirty="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fr-FR" altLang="zh-CN" sz="2300" dirty="0">
                            <a:latin typeface="Cambria Math" panose="02040503050406030204" pitchFamily="18" charset="0"/>
                            <a:ea typeface="宋体" panose="02010600030101010101" pitchFamily="2" charset="-122"/>
                            <a:cs typeface="Times New Roman" panose="02020603050405020304" pitchFamily="18" charset="0"/>
                          </a:rPr>
                          <m:t>Zouying</m:t>
                        </m:r>
                        <m:r>
                          <a:rPr lang="en-US" altLang="zh-CN" sz="2300" dirty="0">
                            <a:latin typeface="Cambria Math" panose="02040503050406030204" pitchFamily="18" charset="0"/>
                            <a:ea typeface="宋体" panose="02010600030101010101" pitchFamily="2" charset="-122"/>
                            <a:cs typeface="Times New Roman" panose="02020603050405020304" pitchFamily="18" charset="0"/>
                          </a:rPr>
                          <m:t> </m:t>
                        </m:r>
                        <m:r>
                          <m:rPr>
                            <m:sty m:val="p"/>
                          </m:rPr>
                          <a:rPr lang="fr-FR" altLang="zh-CN" sz="2300" dirty="0">
                            <a:latin typeface="Cambria Math" panose="02040503050406030204" pitchFamily="18" charset="0"/>
                            <a:ea typeface="宋体" panose="02010600030101010101" pitchFamily="2" charset="-122"/>
                            <a:cs typeface="Times New Roman" panose="02020603050405020304" pitchFamily="18" charset="0"/>
                          </a:rPr>
                          <m:t>Cao</m:t>
                        </m:r>
                      </m:e>
                      <m:sup>
                        <m:r>
                          <a:rPr lang="en-US" altLang="zh-CN" sz="2300" dirty="0">
                            <a:latin typeface="Cambria Math" panose="02040503050406030204" pitchFamily="18" charset="0"/>
                            <a:ea typeface="宋体" panose="02010600030101010101" pitchFamily="2" charset="-122"/>
                            <a:cs typeface="Times New Roman" panose="02020603050405020304" pitchFamily="18" charset="0"/>
                          </a:rPr>
                          <m:t>1,3</m:t>
                        </m:r>
                        <m:r>
                          <a:rPr lang="en-US" altLang="zh-CN" sz="2300" i="1" dirty="0">
                            <a:latin typeface="Cambria Math" panose="02040503050406030204" pitchFamily="18" charset="0"/>
                            <a:ea typeface="宋体" panose="02010600030101010101" pitchFamily="2" charset="-122"/>
                            <a:cs typeface="Times New Roman" panose="02020603050405020304" pitchFamily="18" charset="0"/>
                          </a:rPr>
                          <m:t>, 4</m:t>
                        </m:r>
                      </m:sup>
                    </m:sSup>
                    <m:r>
                      <a:rPr lang="en-US" altLang="zh-CN" sz="2300"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sz="23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sz="2300" i="1" dirty="0">
                            <a:latin typeface="Cambria Math" panose="02040503050406030204" pitchFamily="18" charset="0"/>
                            <a:ea typeface="宋体" panose="02010600030101010101" pitchFamily="2" charset="-122"/>
                            <a:cs typeface="Times New Roman" panose="02020603050405020304" pitchFamily="18" charset="0"/>
                          </a:rPr>
                        </m:ctrlPr>
                      </m:sSupPr>
                      <m:e>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Runze</m:t>
                        </m:r>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 </m:t>
                        </m:r>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Wang</m:t>
                        </m:r>
                      </m:e>
                      <m:sup>
                        <m:r>
                          <a:rPr lang="en-US" altLang="zh-CN" sz="2300" dirty="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300"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sz="2300" dirty="0">
                    <a:latin typeface="Cambria Math" panose="020405030504060302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sz="2300" i="1" dirty="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fr-FR" altLang="zh-CN" sz="2300" dirty="0">
                            <a:latin typeface="Cambria Math" panose="02040503050406030204" pitchFamily="18" charset="0"/>
                            <a:ea typeface="宋体" panose="02010600030101010101" pitchFamily="2" charset="-122"/>
                            <a:cs typeface="Times New Roman" panose="02020603050405020304" pitchFamily="18" charset="0"/>
                          </a:rPr>
                          <m:t>Yifei</m:t>
                        </m:r>
                        <m:r>
                          <a:rPr lang="fr-FR" altLang="zh-CN" sz="2300" dirty="0">
                            <a:latin typeface="Cambria Math" panose="02040503050406030204" pitchFamily="18" charset="0"/>
                            <a:ea typeface="宋体" panose="02010600030101010101" pitchFamily="2" charset="-122"/>
                            <a:cs typeface="Times New Roman" panose="02020603050405020304" pitchFamily="18" charset="0"/>
                          </a:rPr>
                          <m:t> </m:t>
                        </m:r>
                        <m:r>
                          <m:rPr>
                            <m:sty m:val="p"/>
                          </m:rPr>
                          <a:rPr lang="fr-FR" altLang="zh-CN" sz="2300" dirty="0">
                            <a:latin typeface="Cambria Math" panose="02040503050406030204" pitchFamily="18" charset="0"/>
                            <a:ea typeface="宋体" panose="02010600030101010101" pitchFamily="2" charset="-122"/>
                            <a:cs typeface="Times New Roman" panose="02020603050405020304" pitchFamily="18" charset="0"/>
                          </a:rPr>
                          <m:t>Yang</m:t>
                        </m:r>
                      </m:e>
                      <m:sup>
                        <m:r>
                          <a:rPr lang="en-US" altLang="zh-CN" sz="2300" dirty="0">
                            <a:latin typeface="Cambria Math" panose="02040503050406030204" pitchFamily="18" charset="0"/>
                            <a:ea typeface="宋体" panose="02010600030101010101" pitchFamily="2" charset="-122"/>
                            <a:cs typeface="Times New Roman" panose="02020603050405020304" pitchFamily="18" charset="0"/>
                          </a:rPr>
                          <m:t>1,3,4</m:t>
                        </m:r>
                      </m:sup>
                    </m:sSup>
                    <m:r>
                      <a:rPr lang="en-US" altLang="zh-CN" sz="2300"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sz="2300" dirty="0">
                    <a:latin typeface="Cambria Math" panose="020405030504060302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sz="2300" i="1" dirty="0">
                            <a:latin typeface="Cambria Math" panose="02040503050406030204" pitchFamily="18" charset="0"/>
                            <a:ea typeface="宋体" panose="02010600030101010101" pitchFamily="2" charset="-122"/>
                            <a:cs typeface="Times New Roman" panose="02020603050405020304" pitchFamily="18" charset="0"/>
                          </a:rPr>
                        </m:ctrlPr>
                      </m:sSupPr>
                      <m:e>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Xinbei</m:t>
                        </m:r>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 </m:t>
                        </m:r>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Ma</m:t>
                        </m:r>
                      </m:e>
                      <m:sup>
                        <m:r>
                          <a:rPr lang="en-US" altLang="zh-CN" sz="2300" dirty="0">
                            <a:latin typeface="Cambria Math" panose="02040503050406030204" pitchFamily="18" charset="0"/>
                            <a:ea typeface="宋体" panose="02010600030101010101" pitchFamily="2" charset="-122"/>
                            <a:cs typeface="Times New Roman" panose="02020603050405020304" pitchFamily="18" charset="0"/>
                          </a:rPr>
                          <m:t>1,3,4</m:t>
                        </m:r>
                      </m:sup>
                    </m:sSup>
                    <m:r>
                      <a:rPr lang="en-US" altLang="zh-CN" sz="2300"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sz="2300" dirty="0">
                    <a:latin typeface="Cambria Math" panose="02040503050406030204" pitchFamily="18" charset="0"/>
                    <a:ea typeface="宋体" panose="02010600030101010101" pitchFamily="2" charset="-122"/>
                    <a:cs typeface="Times New Roman" panose="02020603050405020304" pitchFamily="18" charset="0"/>
                  </a:rPr>
                  <a:t> </a:t>
                </a:r>
                <a:endParaRPr lang="en-US" altLang="zh-CN" sz="2300" i="1" dirty="0">
                  <a:latin typeface="Cambria Math" panose="02040503050406030204" pitchFamily="18" charset="0"/>
                  <a:ea typeface="宋体" panose="02010600030101010101" pitchFamily="2" charset="-122"/>
                  <a:cs typeface="Times New Roman" panose="02020603050405020304" pitchFamily="18" charset="0"/>
                </a:endParaRPr>
              </a:p>
              <a:p>
                <a:pPr algn="ctr">
                  <a:spcAft>
                    <a:spcPts val="1800"/>
                  </a:spcAft>
                </a:pPr>
                <a14:m>
                  <m:oMath xmlns:m="http://schemas.openxmlformats.org/officeDocument/2006/math">
                    <m:sSup>
                      <m:sSupPr>
                        <m:ctrlPr>
                          <a:rPr lang="fr-FR" altLang="zh-CN" sz="2300" i="1" dirty="0">
                            <a:latin typeface="Cambria Math" panose="02040503050406030204" pitchFamily="18" charset="0"/>
                            <a:ea typeface="宋体" panose="02010600030101010101" pitchFamily="2" charset="-122"/>
                            <a:cs typeface="Times New Roman" panose="02020603050405020304" pitchFamily="18" charset="0"/>
                          </a:rPr>
                        </m:ctrlPr>
                      </m:sSupPr>
                      <m:e>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Xiaoyong</m:t>
                        </m:r>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 </m:t>
                        </m:r>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Zhu</m:t>
                        </m:r>
                      </m:e>
                      <m:sup>
                        <m:r>
                          <a:rPr lang="en-US" altLang="zh-CN" sz="2300" dirty="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300"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sz="2300" dirty="0">
                    <a:latin typeface="Cambria Math" panose="020405030504060302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sz="2300" i="1" dirty="0">
                            <a:latin typeface="Cambria Math" panose="02040503050406030204" pitchFamily="18" charset="0"/>
                            <a:ea typeface="宋体" panose="02010600030101010101" pitchFamily="2" charset="-122"/>
                            <a:cs typeface="Times New Roman" panose="02020603050405020304" pitchFamily="18" charset="0"/>
                          </a:rPr>
                        </m:ctrlPr>
                      </m:sSupPr>
                      <m:e>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Bo</m:t>
                        </m:r>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 </m:t>
                        </m:r>
                        <m:r>
                          <m:rPr>
                            <m:nor/>
                          </m:rPr>
                          <a:rPr lang="fr-FR" altLang="zh-CN" sz="2300" dirty="0">
                            <a:latin typeface="Cambria Math" panose="02040503050406030204" pitchFamily="18" charset="0"/>
                            <a:ea typeface="宋体" panose="02010600030101010101" pitchFamily="2" charset="-122"/>
                            <a:cs typeface="Times New Roman" panose="02020603050405020304" pitchFamily="18" charset="0"/>
                          </a:rPr>
                          <m:t>Zheng</m:t>
                        </m:r>
                      </m:e>
                      <m:sup>
                        <m:r>
                          <a:rPr lang="en-US" altLang="zh-CN" sz="2300" dirty="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300"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sz="2300" dirty="0">
                    <a:latin typeface="Cambria Math" panose="020405030504060302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sz="2300" i="1" dirty="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fr-FR" altLang="zh-CN" sz="2300" dirty="0">
                            <a:latin typeface="Cambria Math" panose="02040503050406030204" pitchFamily="18" charset="0"/>
                            <a:ea typeface="宋体" panose="02010600030101010101" pitchFamily="2" charset="-122"/>
                            <a:cs typeface="Times New Roman" panose="02020603050405020304" pitchFamily="18" charset="0"/>
                          </a:rPr>
                          <m:t>Hai</m:t>
                        </m:r>
                        <m:r>
                          <a:rPr lang="fr-FR" altLang="zh-CN" sz="2300" dirty="0">
                            <a:latin typeface="Cambria Math" panose="02040503050406030204" pitchFamily="18" charset="0"/>
                            <a:ea typeface="宋体" panose="02010600030101010101" pitchFamily="2" charset="-122"/>
                            <a:cs typeface="Times New Roman" panose="02020603050405020304" pitchFamily="18" charset="0"/>
                          </a:rPr>
                          <m:t> </m:t>
                        </m:r>
                        <m:r>
                          <m:rPr>
                            <m:sty m:val="p"/>
                          </m:rPr>
                          <a:rPr lang="fr-FR" altLang="zh-CN" sz="2300" dirty="0">
                            <a:latin typeface="Cambria Math" panose="02040503050406030204" pitchFamily="18" charset="0"/>
                            <a:ea typeface="宋体" panose="02010600030101010101" pitchFamily="2" charset="-122"/>
                            <a:cs typeface="Times New Roman" panose="02020603050405020304" pitchFamily="18" charset="0"/>
                          </a:rPr>
                          <m:t>Zhao</m:t>
                        </m:r>
                      </m:e>
                      <m:sup>
                        <m:r>
                          <a:rPr lang="en-US" altLang="zh-CN" sz="2300" dirty="0">
                            <a:latin typeface="Cambria Math" panose="02040503050406030204" pitchFamily="18" charset="0"/>
                            <a:ea typeface="宋体" panose="02010600030101010101" pitchFamily="2" charset="-122"/>
                            <a:cs typeface="Times New Roman" panose="02020603050405020304" pitchFamily="18" charset="0"/>
                          </a:rPr>
                          <m:t>1,3,4,∗</m:t>
                        </m:r>
                      </m:sup>
                    </m:sSup>
                  </m:oMath>
                </a14:m>
                <a:endParaRPr lang="en-US" altLang="zh-CN" sz="2300" i="1" dirty="0">
                  <a:latin typeface="Cambria Math" panose="02040503050406030204" pitchFamily="18" charset="0"/>
                  <a:ea typeface="宋体" panose="02010600030101010101" pitchFamily="2" charset="-122"/>
                  <a:cs typeface="Times New Roman" panose="02020603050405020304" pitchFamily="18" charset="0"/>
                </a:endParaRPr>
              </a:p>
              <a:p>
                <a:pPr algn="ctr">
                  <a:spcBef>
                    <a:spcPts val="1200"/>
                  </a:spcBef>
                </a:pPr>
                <a14:m>
                  <m:oMath xmlns:m="http://schemas.openxmlformats.org/officeDocument/2006/math">
                    <m:sSup>
                      <m:sSupPr>
                        <m:ctrlPr>
                          <a:rPr lang="fr-FR" altLang="zh-CN"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a:latin typeface="Cambria Math" panose="02040503050406030204" pitchFamily="18" charset="0"/>
                            <a:ea typeface="宋体" panose="02010600030101010101" pitchFamily="2" charset="-122"/>
                            <a:cs typeface="Times New Roman" panose="02020603050405020304" pitchFamily="18" charset="0"/>
                          </a:rPr>
                          <m:t> </m:t>
                        </m:r>
                      </m:e>
                      <m:sup>
                        <m:r>
                          <a:rPr lang="en-US" altLang="zh-CN">
                            <a:latin typeface="Cambria Math" panose="02040503050406030204" pitchFamily="18" charset="0"/>
                            <a:ea typeface="宋体" panose="02010600030101010101" pitchFamily="2" charset="-122"/>
                            <a:cs typeface="Times New Roman" panose="02020603050405020304" pitchFamily="18" charset="0"/>
                          </a:rPr>
                          <m:t>1</m:t>
                        </m:r>
                      </m:sup>
                    </m:sSup>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School of Computer Science, Shanghai Jiao Tong University, </a:t>
                </a:r>
                <a:endParaRPr lang="en-US" altLang="zh-CN" i="1" dirty="0">
                  <a:latin typeface="Cambria Math" panose="02040503050406030204" pitchFamily="18" charset="0"/>
                  <a:ea typeface="宋体" panose="02010600030101010101" pitchFamily="2" charset="-122"/>
                  <a:cs typeface="Times New Roman" panose="02020603050405020304" pitchFamily="18" charset="0"/>
                </a:endParaRPr>
              </a:p>
              <a:p>
                <a:pPr algn="ctr"/>
                <a14:m>
                  <m:oMath xmlns:m="http://schemas.openxmlformats.org/officeDocument/2006/math">
                    <m:sSup>
                      <m:sSupPr>
                        <m:ctrlPr>
                          <a:rPr lang="fr-FR" altLang="zh-CN"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mtClean="0">
                            <a:latin typeface="Cambria Math" panose="02040503050406030204" pitchFamily="18" charset="0"/>
                            <a:ea typeface="宋体" panose="02010600030101010101" pitchFamily="2" charset="-122"/>
                            <a:cs typeface="Times New Roman" panose="02020603050405020304" pitchFamily="18" charset="0"/>
                          </a:rPr>
                          <m:t> </m:t>
                        </m:r>
                      </m:e>
                      <m:sup>
                        <m:r>
                          <a:rPr lang="en-US" altLang="zh-CN">
                            <a:latin typeface="Cambria Math" panose="02040503050406030204" pitchFamily="18" charset="0"/>
                            <a:ea typeface="宋体" panose="02010600030101010101" pitchFamily="2" charset="-122"/>
                            <a:cs typeface="Times New Roman" panose="02020603050405020304" pitchFamily="18" charset="0"/>
                          </a:rPr>
                          <m:t>2</m:t>
                        </m:r>
                      </m:sup>
                    </m:sSup>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Taobao &amp; </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Tmail</a:t>
                </a:r>
                <a:r>
                  <a:rPr lang="en-US" altLang="zh-CN" dirty="0">
                    <a:latin typeface="Times New Roman" panose="02020603050405020304" pitchFamily="18" charset="0"/>
                    <a:ea typeface="宋体" panose="02010600030101010101" pitchFamily="2" charset="-122"/>
                    <a:cs typeface="Times New Roman" panose="02020603050405020304" pitchFamily="18" charset="0"/>
                  </a:rPr>
                  <a:t> Group of Alibaba</a:t>
                </a:r>
                <a:endParaRPr lang="fr-FR" altLang="zh-CN" dirty="0">
                  <a:latin typeface="Times New Roman" panose="02020603050405020304" pitchFamily="18" charset="0"/>
                  <a:ea typeface="宋体" panose="02010600030101010101" pitchFamily="2" charset="-122"/>
                  <a:cs typeface="Times New Roman" panose="02020603050405020304" pitchFamily="18" charset="0"/>
                </a:endParaRPr>
              </a:p>
              <a:p>
                <a:pPr algn="ctr"/>
                <a14:m>
                  <m:oMath xmlns:m="http://schemas.openxmlformats.org/officeDocument/2006/math">
                    <m:sSup>
                      <m:sSupPr>
                        <m:ctrlPr>
                          <a:rPr lang="fr-FR" altLang="zh-CN"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a:latin typeface="Cambria Math" panose="02040503050406030204" pitchFamily="18" charset="0"/>
                            <a:ea typeface="宋体" panose="02010600030101010101" pitchFamily="2" charset="-122"/>
                            <a:cs typeface="Times New Roman" panose="02020603050405020304" pitchFamily="18" charset="0"/>
                          </a:rPr>
                          <m:t> </m:t>
                        </m:r>
                      </m:e>
                      <m:sup>
                        <m:r>
                          <a:rPr lang="en-US" altLang="zh-CN" i="1">
                            <a:latin typeface="Cambria Math" panose="02040503050406030204" pitchFamily="18" charset="0"/>
                            <a:ea typeface="宋体" panose="02010600030101010101" pitchFamily="2" charset="-122"/>
                            <a:cs typeface="Times New Roman" panose="02020603050405020304" pitchFamily="18" charset="0"/>
                          </a:rPr>
                          <m:t>3</m:t>
                        </m:r>
                      </m:sup>
                    </m:sSup>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Key Laboratory of Shanghai Education Commission for Intelligent Interaction and Cognitive Engineering, Shanghai Jiao Tong University,</a:t>
                </a:r>
                <a:endParaRPr lang="en-US" altLang="zh-CN" i="1" dirty="0">
                  <a:latin typeface="Cambria Math" panose="02040503050406030204" pitchFamily="18" charset="0"/>
                  <a:ea typeface="宋体" panose="02010600030101010101" pitchFamily="2" charset="-122"/>
                  <a:cs typeface="Times New Roman" panose="02020603050405020304" pitchFamily="18" charset="0"/>
                </a:endParaRPr>
              </a:p>
              <a:p>
                <a:pPr>
                  <a:spcAft>
                    <a:spcPts val="1800"/>
                  </a:spcAft>
                </a:pPr>
                <a14:m>
                  <m:oMath xmlns:m="http://schemas.openxmlformats.org/officeDocument/2006/math">
                    <m:sSup>
                      <m:sSupPr>
                        <m:ctrlPr>
                          <a:rPr lang="fr-FR" altLang="zh-CN"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a:latin typeface="Cambria Math" panose="02040503050406030204" pitchFamily="18" charset="0"/>
                            <a:ea typeface="宋体" panose="02010600030101010101" pitchFamily="2" charset="-122"/>
                            <a:cs typeface="Times New Roman" panose="02020603050405020304" pitchFamily="18" charset="0"/>
                          </a:rPr>
                          <m:t> </m:t>
                        </m:r>
                      </m:e>
                      <m:sup>
                        <m:r>
                          <a:rPr lang="en-US" altLang="zh-CN" i="1">
                            <a:latin typeface="Cambria Math" panose="02040503050406030204" pitchFamily="18" charset="0"/>
                            <a:ea typeface="宋体" panose="02010600030101010101" pitchFamily="2" charset="-122"/>
                            <a:cs typeface="Times New Roman" panose="02020603050405020304" pitchFamily="18" charset="0"/>
                          </a:rPr>
                          <m:t>4</m:t>
                        </m:r>
                      </m:sup>
                    </m:sSup>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Shanghai Key Laboratory of Trusted Data Circulation and Governance in Web3</a:t>
                </a:r>
                <a:endParaRPr lang="en-US" altLang="zh-CN" dirty="0">
                  <a:latin typeface="Times New Roman" panose="02020603050405020304" pitchFamily="18" charset="0"/>
                </a:endParaRPr>
              </a:p>
              <a:p>
                <a:pPr algn="ctr"/>
                <a:r>
                  <a:rPr lang="fr-FR" altLang="zh-CN" dirty="0">
                    <a:latin typeface="Times New Roman" panose="02020603050405020304" pitchFamily="18" charset="0"/>
                    <a:cs typeface="Times New Roman" panose="02020603050405020304" pitchFamily="18" charset="0"/>
                  </a:rPr>
                  <a:t>zouyingcao@sjtu.edu.cn, yunze.wrz@alibaba-inc.com</a:t>
                </a:r>
                <a:endParaRPr lang="zh-CN" altLang="en-US" dirty="0">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71B30136-77D6-D3BA-5198-6550EB8A0139}"/>
                  </a:ext>
                </a:extLst>
              </p:cNvPr>
              <p:cNvSpPr txBox="1">
                <a:spLocks noRot="1" noChangeAspect="1" noMove="1" noResize="1" noEditPoints="1" noAdjustHandles="1" noChangeArrowheads="1" noChangeShapeType="1" noTextEdit="1"/>
              </p:cNvSpPr>
              <p:nvPr/>
            </p:nvSpPr>
            <p:spPr>
              <a:xfrm>
                <a:off x="939755" y="1327289"/>
                <a:ext cx="10210030" cy="4447371"/>
              </a:xfrm>
              <a:prstGeom prst="rect">
                <a:avLst/>
              </a:prstGeom>
              <a:blipFill>
                <a:blip r:embed="rId7"/>
                <a:stretch>
                  <a:fillRect l="-1194" t="-1920" r="-2030" b="-1372"/>
                </a:stretch>
              </a:blipFill>
            </p:spPr>
            <p:txBody>
              <a:bodyPr/>
              <a:lstStyle/>
              <a:p>
                <a:r>
                  <a:rPr lang="zh-CN" altLang="en-US">
                    <a:noFill/>
                  </a:rPr>
                  <a:t> </a:t>
                </a:r>
              </a:p>
            </p:txBody>
          </p:sp>
        </mc:Fallback>
      </mc:AlternateContent>
      <p:pic>
        <p:nvPicPr>
          <p:cNvPr id="24" name="图形 23">
            <a:extLst>
              <a:ext uri="{FF2B5EF4-FFF2-40B4-BE49-F238E27FC236}">
                <a16:creationId xmlns:a16="http://schemas.microsoft.com/office/drawing/2014/main" id="{0C4F640C-7156-C99E-E8CD-E395592AB29A}"/>
              </a:ext>
            </a:extLst>
          </p:cNvPr>
          <p:cNvPicPr>
            <a:picLocks noChangeAspect="1"/>
          </p:cNvPicPr>
          <p:nvPr/>
        </p:nvPicPr>
        <p:blipFill>
          <a:blip r:embed="rId8">
            <a:extLst>
              <a:ext uri="{96DAC541-7B7A-43D3-8B79-37D633B846F1}">
                <asvg:svgBlip xmlns:asvg="http://schemas.microsoft.com/office/drawing/2016/SVG/main" r:embed="rId9"/>
              </a:ext>
            </a:extLst>
          </a:blip>
          <a:srcRect l="21471" t="13579" r="19633" b="43102"/>
          <a:stretch/>
        </p:blipFill>
        <p:spPr>
          <a:xfrm>
            <a:off x="1290396" y="-15414"/>
            <a:ext cx="662212" cy="688883"/>
          </a:xfrm>
          <a:prstGeom prst="rect">
            <a:avLst/>
          </a:prstGeom>
        </p:spPr>
      </p:pic>
      <p:pic>
        <p:nvPicPr>
          <p:cNvPr id="22" name="图片 21">
            <a:extLst>
              <a:ext uri="{FF2B5EF4-FFF2-40B4-BE49-F238E27FC236}">
                <a16:creationId xmlns:a16="http://schemas.microsoft.com/office/drawing/2014/main" id="{F9494AB4-ED2B-BC1E-0AE7-1BD7E6DCA61C}"/>
              </a:ext>
            </a:extLst>
          </p:cNvPr>
          <p:cNvPicPr>
            <a:picLocks noChangeAspect="1"/>
          </p:cNvPicPr>
          <p:nvPr/>
        </p:nvPicPr>
        <p:blipFill>
          <a:blip r:embed="rId10">
            <a:extLst>
              <a:ext uri="{28A0092B-C50C-407E-A947-70E740481C1C}">
                <a14:useLocalDpi xmlns:a14="http://schemas.microsoft.com/office/drawing/2010/main" val="0"/>
              </a:ext>
            </a:extLst>
          </a:blip>
          <a:srcRect t="61216"/>
          <a:stretch>
            <a:fillRect/>
          </a:stretch>
        </p:blipFill>
        <p:spPr>
          <a:xfrm>
            <a:off x="55395" y="121777"/>
            <a:ext cx="1179612" cy="457500"/>
          </a:xfrm>
          <a:prstGeom prst="rect">
            <a:avLst/>
          </a:prstGeom>
        </p:spPr>
      </p:pic>
      <p:pic>
        <p:nvPicPr>
          <p:cNvPr id="26" name="Picture 2" descr="Alibaba’s latest text-to-video model enters a competitive market, challenging global players like OpenAI.">
            <a:extLst>
              <a:ext uri="{FF2B5EF4-FFF2-40B4-BE49-F238E27FC236}">
                <a16:creationId xmlns:a16="http://schemas.microsoft.com/office/drawing/2014/main" id="{D5D633E0-94CD-694B-7951-ECF3B8763E5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1865" t="-6444" r="36200" b="46068"/>
          <a:stretch>
            <a:fillRect/>
          </a:stretch>
        </p:blipFill>
        <p:spPr bwMode="auto">
          <a:xfrm>
            <a:off x="1845598" y="79548"/>
            <a:ext cx="709329" cy="50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1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60B0F-33EE-DCF4-32A8-1FFFC69255C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88ED53-9A07-1BD5-5A21-51753DC9B8DD}"/>
              </a:ext>
            </a:extLst>
          </p:cNvPr>
          <p:cNvSpPr>
            <a:spLocks noGrp="1"/>
          </p:cNvSpPr>
          <p:nvPr>
            <p:ph type="title"/>
          </p:nvPr>
        </p:nvSpPr>
        <p:spPr>
          <a:xfrm>
            <a:off x="482600" y="136525"/>
            <a:ext cx="7423727" cy="615159"/>
          </a:xfrm>
        </p:spPr>
        <p:txBody>
          <a:bodyPr/>
          <a:lstStyle/>
          <a:p>
            <a:r>
              <a:rPr lang="fr-FR" altLang="zh-CN" dirty="0">
                <a:latin typeface="Times New Roman" panose="02020603050405020304" pitchFamily="18" charset="0"/>
                <a:cs typeface="Times New Roman" panose="02020603050405020304" pitchFamily="18" charset="0"/>
              </a:rPr>
              <a:t>Ablation Study </a:t>
            </a:r>
            <a:endParaRPr lang="zh-CN" altLang="en-US"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6054CA15-1354-29FD-E09E-A5E6DFF6247A}"/>
              </a:ext>
            </a:extLst>
          </p:cNvPr>
          <p:cNvSpPr>
            <a:spLocks noGrp="1"/>
          </p:cNvSpPr>
          <p:nvPr>
            <p:ph type="sldNum" sz="quarter" idx="12"/>
          </p:nvPr>
        </p:nvSpPr>
        <p:spPr/>
        <p:txBody>
          <a:bodyPr/>
          <a:lstStyle/>
          <a:p>
            <a:fld id="{3ACD1EC8-6F57-41A7-99F1-FEDB2874BA2B}" type="slidenum">
              <a:rPr lang="zh-CN" altLang="en-US" smtClean="0"/>
              <a:t>10</a:t>
            </a:fld>
            <a:endParaRPr lang="zh-CN" altLang="en-US"/>
          </a:p>
        </p:txBody>
      </p:sp>
      <p:sp>
        <p:nvSpPr>
          <p:cNvPr id="8" name="文本框 7">
            <a:extLst>
              <a:ext uri="{FF2B5EF4-FFF2-40B4-BE49-F238E27FC236}">
                <a16:creationId xmlns:a16="http://schemas.microsoft.com/office/drawing/2014/main" id="{5073660C-3739-F5C8-9613-11AB9B5E4E11}"/>
              </a:ext>
            </a:extLst>
          </p:cNvPr>
          <p:cNvSpPr txBox="1"/>
          <p:nvPr/>
        </p:nvSpPr>
        <p:spPr>
          <a:xfrm>
            <a:off x="554829" y="1786252"/>
            <a:ext cx="5892863" cy="2246769"/>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The most significant performance drop comes from the removal of SFT loss.</a:t>
            </a:r>
          </a:p>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The performance upper bound brought by P-code Plans is still superior to that of NL plans.</a:t>
            </a:r>
          </a:p>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The </a:t>
            </a:r>
            <a:r>
              <a:rPr lang="fr-FR" altLang="zh-CN" sz="2000" dirty="0">
                <a:latin typeface="Times New Roman" panose="02020603050405020304" pitchFamily="18" charset="0"/>
                <a:cs typeface="Times New Roman" panose="02020603050405020304" pitchFamily="18" charset="0"/>
              </a:rPr>
              <a:t>necessity</a:t>
            </a:r>
            <a:r>
              <a:rPr lang="en-US" altLang="zh-CN" sz="2000" dirty="0">
                <a:latin typeface="Times New Roman" panose="02020603050405020304" pitchFamily="18" charset="0"/>
                <a:cs typeface="Times New Roman" panose="02020603050405020304" pitchFamily="18" charset="0"/>
              </a:rPr>
              <a:t> of using plan-following reward in preference optimization is also demonstrated.</a:t>
            </a:r>
            <a:br>
              <a:rPr lang="en-US" altLang="zh-CN" sz="2000" dirty="0"/>
            </a:br>
            <a:endParaRPr lang="en-US" altLang="zh-CN" sz="20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3F7610F2-7993-F4FD-9113-06F460929C0B}"/>
              </a:ext>
            </a:extLst>
          </p:cNvPr>
          <p:cNvSpPr txBox="1"/>
          <p:nvPr/>
        </p:nvSpPr>
        <p:spPr>
          <a:xfrm>
            <a:off x="7092255" y="1137149"/>
            <a:ext cx="4243413" cy="400110"/>
          </a:xfrm>
          <a:prstGeom prst="rect">
            <a:avLst/>
          </a:prstGeom>
          <a:noFill/>
        </p:spPr>
        <p:txBody>
          <a:bodyPr wrap="square">
            <a:spAutoFit/>
          </a:bodyPr>
          <a:lstStyle/>
          <a:p>
            <a:r>
              <a:rPr lang="en" altLang="zh-CN" sz="2000" b="1" i="1" dirty="0">
                <a:latin typeface="Times New Roman" panose="02020603050405020304" pitchFamily="18" charset="0"/>
                <a:ea typeface="+mj-ea"/>
                <a:cs typeface="Times New Roman" panose="02020603050405020304" pitchFamily="18" charset="0"/>
              </a:rPr>
              <a:t>Ablation on Optimization Iterations</a:t>
            </a:r>
            <a:endParaRPr lang="zh-CN" altLang="en-US" sz="2000" b="1" i="1" dirty="0">
              <a:latin typeface="Times New Roman" panose="02020603050405020304" pitchFamily="18" charset="0"/>
              <a:ea typeface="+mj-ea"/>
              <a:cs typeface="Times New Roman" panose="02020603050405020304" pitchFamily="18" charset="0"/>
            </a:endParaRPr>
          </a:p>
        </p:txBody>
      </p:sp>
      <p:sp>
        <p:nvSpPr>
          <p:cNvPr id="14" name="文本框 13">
            <a:extLst>
              <a:ext uri="{FF2B5EF4-FFF2-40B4-BE49-F238E27FC236}">
                <a16:creationId xmlns:a16="http://schemas.microsoft.com/office/drawing/2014/main" id="{94733D17-D679-BDE1-F554-9A7E6B322B2E}"/>
              </a:ext>
            </a:extLst>
          </p:cNvPr>
          <p:cNvSpPr txBox="1"/>
          <p:nvPr/>
        </p:nvSpPr>
        <p:spPr>
          <a:xfrm>
            <a:off x="554829" y="1139063"/>
            <a:ext cx="2364217" cy="400110"/>
          </a:xfrm>
          <a:prstGeom prst="rect">
            <a:avLst/>
          </a:prstGeom>
          <a:noFill/>
        </p:spPr>
        <p:txBody>
          <a:bodyPr wrap="square">
            <a:spAutoFit/>
          </a:bodyPr>
          <a:lstStyle/>
          <a:p>
            <a:r>
              <a:rPr lang="en" altLang="zh-CN" sz="2000" b="1" i="1" dirty="0">
                <a:latin typeface="Times New Roman" panose="02020603050405020304" pitchFamily="18" charset="0"/>
                <a:cs typeface="Times New Roman" panose="02020603050405020304" pitchFamily="18" charset="0"/>
              </a:rPr>
              <a:t>Approach Ablations </a:t>
            </a:r>
            <a:endParaRPr lang="zh-CN" altLang="en-US" sz="2000" b="1" i="1" dirty="0">
              <a:latin typeface="Times New Roman" panose="02020603050405020304" pitchFamily="18" charset="0"/>
              <a:ea typeface="+mj-ea"/>
              <a:cs typeface="Times New Roman" panose="02020603050405020304" pitchFamily="18" charset="0"/>
            </a:endParaRPr>
          </a:p>
        </p:txBody>
      </p:sp>
      <p:pic>
        <p:nvPicPr>
          <p:cNvPr id="4" name="图片 3">
            <a:extLst>
              <a:ext uri="{FF2B5EF4-FFF2-40B4-BE49-F238E27FC236}">
                <a16:creationId xmlns:a16="http://schemas.microsoft.com/office/drawing/2014/main" id="{ACFE8933-0129-EFED-C00D-9B33F7A9B0D9}"/>
              </a:ext>
            </a:extLst>
          </p:cNvPr>
          <p:cNvPicPr>
            <a:picLocks noChangeAspect="1"/>
          </p:cNvPicPr>
          <p:nvPr/>
        </p:nvPicPr>
        <p:blipFill>
          <a:blip r:embed="rId3"/>
          <a:stretch>
            <a:fillRect/>
          </a:stretch>
        </p:blipFill>
        <p:spPr>
          <a:xfrm>
            <a:off x="7072861" y="1754166"/>
            <a:ext cx="3927752" cy="3547648"/>
          </a:xfrm>
          <a:prstGeom prst="rect">
            <a:avLst/>
          </a:prstGeom>
        </p:spPr>
      </p:pic>
      <p:sp>
        <p:nvSpPr>
          <p:cNvPr id="5" name="文本框 4">
            <a:extLst>
              <a:ext uri="{FF2B5EF4-FFF2-40B4-BE49-F238E27FC236}">
                <a16:creationId xmlns:a16="http://schemas.microsoft.com/office/drawing/2014/main" id="{0291C45B-DF0A-4AD1-2952-C0A7DFDC6362}"/>
              </a:ext>
            </a:extLst>
          </p:cNvPr>
          <p:cNvSpPr txBox="1"/>
          <p:nvPr/>
        </p:nvSpPr>
        <p:spPr>
          <a:xfrm>
            <a:off x="7072861" y="5387335"/>
            <a:ext cx="4447150" cy="830997"/>
          </a:xfrm>
          <a:prstGeom prst="rect">
            <a:avLst/>
          </a:prstGeom>
          <a:noFill/>
        </p:spPr>
        <p:txBody>
          <a:bodyPr wrap="square">
            <a:spAutoFit/>
          </a:bodyPr>
          <a:lstStyle/>
          <a:p>
            <a:r>
              <a:rPr lang="en" altLang="zh-CN" sz="1200" dirty="0">
                <a:solidFill>
                  <a:srgbClr val="000000"/>
                </a:solidFill>
                <a:latin typeface="Times New Roman" panose="02020603050405020304" pitchFamily="18" charset="0"/>
                <a:cs typeface="Times New Roman" panose="02020603050405020304" pitchFamily="18" charset="0"/>
              </a:rPr>
              <a:t>Figure 3: Ablation study on optimization iterations. (a) provides a comparison of the performance of PGPO against ETO and IPR across varying iterations. (b) shows the influence of increasing iterations on PGPO across different base models. iter=0 is the SFT stage.</a:t>
            </a:r>
            <a:endParaRPr lang="zh-CN" altLang="en-US" sz="1200" dirty="0">
              <a:solidFill>
                <a:srgbClr val="000000"/>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63D8AE48-A20D-746A-940C-48DA15583617}"/>
              </a:ext>
            </a:extLst>
          </p:cNvPr>
          <p:cNvPicPr>
            <a:picLocks noChangeAspect="1"/>
          </p:cNvPicPr>
          <p:nvPr/>
        </p:nvPicPr>
        <p:blipFill>
          <a:blip r:embed="rId4"/>
          <a:stretch>
            <a:fillRect/>
          </a:stretch>
        </p:blipFill>
        <p:spPr>
          <a:xfrm>
            <a:off x="1410614" y="3974406"/>
            <a:ext cx="3834220" cy="1524103"/>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095BAF7-D891-D60C-3722-130334BCB911}"/>
                  </a:ext>
                </a:extLst>
              </p:cNvPr>
              <p:cNvSpPr txBox="1"/>
              <p:nvPr/>
            </p:nvSpPr>
            <p:spPr>
              <a:xfrm>
                <a:off x="891216" y="5557124"/>
                <a:ext cx="5204784" cy="675954"/>
              </a:xfrm>
              <a:prstGeom prst="rect">
                <a:avLst/>
              </a:prstGeom>
              <a:noFill/>
            </p:spPr>
            <p:txBody>
              <a:bodyPr wrap="square">
                <a:spAutoFit/>
              </a:bodyPr>
              <a:lstStyle/>
              <a:p>
                <a:r>
                  <a:rPr lang="en" altLang="zh-CN" sz="1200" dirty="0">
                    <a:solidFill>
                      <a:srgbClr val="000000"/>
                    </a:solidFill>
                    <a:latin typeface="Times New Roman" panose="02020603050405020304" pitchFamily="18" charset="0"/>
                    <a:cs typeface="Times New Roman" panose="02020603050405020304" pitchFamily="18" charset="0"/>
                  </a:rPr>
                  <a:t>Table 3: Approach ablations of PGPO. - </a:t>
                </a:r>
                <a:r>
                  <a:rPr lang="en" altLang="zh-CN" sz="1200" i="1" dirty="0">
                    <a:solidFill>
                      <a:srgbClr val="000000"/>
                    </a:solidFill>
                    <a:latin typeface="Times New Roman" panose="02020603050405020304" pitchFamily="18" charset="0"/>
                    <a:cs typeface="Times New Roman" panose="02020603050405020304" pitchFamily="18" charset="0"/>
                  </a:rPr>
                  <a:t>P-code</a:t>
                </a:r>
                <a:r>
                  <a:rPr lang="en" altLang="zh-CN" sz="1200" dirty="0">
                    <a:solidFill>
                      <a:srgbClr val="000000"/>
                    </a:solidFill>
                    <a:latin typeface="Times New Roman" panose="02020603050405020304" pitchFamily="18" charset="0"/>
                    <a:cs typeface="Times New Roman" panose="02020603050405020304" pitchFamily="18" charset="0"/>
                  </a:rPr>
                  <a:t> represents using NL plans to replace P-code Plans. - </a:t>
                </a:r>
                <a14:m>
                  <m:oMath xmlns:m="http://schemas.openxmlformats.org/officeDocument/2006/math">
                    <m:sSub>
                      <m:sSubPr>
                        <m:ctrlPr>
                          <a:rPr lang="en" altLang="zh-CN" sz="1200" i="1" dirty="0" smtClean="0">
                            <a:solidFill>
                              <a:srgbClr val="000000"/>
                            </a:solidFill>
                            <a:latin typeface="Cambria Math" panose="02040503050406030204" pitchFamily="18" charset="0"/>
                            <a:cs typeface="Times New Roman" panose="02020603050405020304" pitchFamily="18" charset="0"/>
                          </a:rPr>
                        </m:ctrlPr>
                      </m:sSubPr>
                      <m:e>
                        <m:r>
                          <a:rPr lang="en-US" altLang="zh-CN" sz="1200" b="0" i="1" dirty="0" smtClean="0">
                            <a:solidFill>
                              <a:srgbClr val="000000"/>
                            </a:solidFill>
                            <a:latin typeface="Cambria Math" panose="02040503050406030204" pitchFamily="18" charset="0"/>
                            <a:cs typeface="Times New Roman" panose="02020603050405020304" pitchFamily="18" charset="0"/>
                          </a:rPr>
                          <m:t>𝐿</m:t>
                        </m:r>
                      </m:e>
                      <m:sub>
                        <m:r>
                          <a:rPr lang="en-US" altLang="zh-CN" sz="1200" b="0" i="1" dirty="0" smtClean="0">
                            <a:solidFill>
                              <a:srgbClr val="000000"/>
                            </a:solidFill>
                            <a:latin typeface="Cambria Math" panose="02040503050406030204" pitchFamily="18" charset="0"/>
                            <a:cs typeface="Times New Roman" panose="02020603050405020304" pitchFamily="18" charset="0"/>
                          </a:rPr>
                          <m:t>𝑓</m:t>
                        </m:r>
                      </m:sub>
                    </m:sSub>
                  </m:oMath>
                </a14:m>
                <a:r>
                  <a:rPr lang="en" altLang="zh-CN" sz="1200" dirty="0">
                    <a:solidFill>
                      <a:srgbClr val="000000"/>
                    </a:solidFill>
                    <a:latin typeface="Times New Roman" panose="02020603050405020304" pitchFamily="18" charset="0"/>
                    <a:cs typeface="Times New Roman" panose="02020603050405020304" pitchFamily="18" charset="0"/>
                  </a:rPr>
                  <a:t> denotes leaving out the estimation of plan-following reward, followed by the removal of </a:t>
                </a:r>
                <a14:m>
                  <m:oMath xmlns:m="http://schemas.openxmlformats.org/officeDocument/2006/math">
                    <m:sSub>
                      <m:sSubPr>
                        <m:ctrlPr>
                          <a:rPr lang="en" altLang="zh-CN" sz="1200" i="1" dirty="0">
                            <a:solidFill>
                              <a:srgbClr val="000000"/>
                            </a:solidFill>
                            <a:latin typeface="Cambria Math" panose="02040503050406030204" pitchFamily="18" charset="0"/>
                            <a:cs typeface="Times New Roman" panose="02020603050405020304" pitchFamily="18" charset="0"/>
                          </a:rPr>
                        </m:ctrlPr>
                      </m:sSubPr>
                      <m:e>
                        <m:r>
                          <a:rPr lang="en-US" altLang="zh-CN" sz="1200" i="1" dirty="0">
                            <a:solidFill>
                              <a:srgbClr val="000000"/>
                            </a:solidFill>
                            <a:latin typeface="Cambria Math" panose="02040503050406030204" pitchFamily="18" charset="0"/>
                            <a:cs typeface="Times New Roman" panose="02020603050405020304" pitchFamily="18" charset="0"/>
                          </a:rPr>
                          <m:t>𝐿</m:t>
                        </m:r>
                      </m:e>
                      <m:sub>
                        <m:r>
                          <a:rPr lang="en-US" altLang="zh-CN" sz="1200" i="1" dirty="0">
                            <a:solidFill>
                              <a:srgbClr val="000000"/>
                            </a:solidFill>
                            <a:latin typeface="Cambria Math" panose="02040503050406030204" pitchFamily="18" charset="0"/>
                            <a:cs typeface="Times New Roman" panose="02020603050405020304" pitchFamily="18" charset="0"/>
                          </a:rPr>
                          <m:t>𝑓</m:t>
                        </m:r>
                      </m:sub>
                    </m:sSub>
                  </m:oMath>
                </a14:m>
                <a:r>
                  <a:rPr lang="en" altLang="zh-CN" sz="1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 altLang="zh-CN" sz="1200" i="1" dirty="0">
                            <a:solidFill>
                              <a:srgbClr val="000000"/>
                            </a:solidFill>
                            <a:latin typeface="Cambria Math" panose="02040503050406030204" pitchFamily="18" charset="0"/>
                            <a:cs typeface="Times New Roman" panose="02020603050405020304" pitchFamily="18" charset="0"/>
                          </a:rPr>
                        </m:ctrlPr>
                      </m:sSubPr>
                      <m:e>
                        <m:r>
                          <a:rPr lang="en-US" altLang="zh-CN" sz="1200" i="1" dirty="0">
                            <a:solidFill>
                              <a:srgbClr val="000000"/>
                            </a:solidFill>
                            <a:latin typeface="Cambria Math" panose="02040503050406030204" pitchFamily="18" charset="0"/>
                            <a:cs typeface="Times New Roman" panose="02020603050405020304" pitchFamily="18" charset="0"/>
                          </a:rPr>
                          <m:t>𝐿</m:t>
                        </m:r>
                      </m:e>
                      <m:sub>
                        <m:r>
                          <a:rPr lang="en-US" altLang="zh-CN" sz="1200" b="0" i="1" dirty="0" smtClean="0">
                            <a:solidFill>
                              <a:srgbClr val="000000"/>
                            </a:solidFill>
                            <a:latin typeface="Cambria Math" panose="02040503050406030204" pitchFamily="18" charset="0"/>
                            <a:cs typeface="Times New Roman" panose="02020603050405020304" pitchFamily="18" charset="0"/>
                          </a:rPr>
                          <m:t>𝑠</m:t>
                        </m:r>
                      </m:sub>
                    </m:sSub>
                  </m:oMath>
                </a14:m>
                <a:r>
                  <a:rPr lang="en" altLang="zh-CN" sz="1200" dirty="0">
                    <a:solidFill>
                      <a:srgbClr val="000000"/>
                    </a:solidFill>
                    <a:latin typeface="Times New Roman" panose="02020603050405020304" pitchFamily="18" charset="0"/>
                    <a:cs typeface="Times New Roman" panose="02020603050405020304" pitchFamily="18" charset="0"/>
                  </a:rPr>
                  <a:t> means the removal of SFT loss.</a:t>
                </a:r>
                <a:endParaRPr lang="zh-CN" altLang="en-US" sz="12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4095BAF7-D891-D60C-3722-130334BCB911}"/>
                  </a:ext>
                </a:extLst>
              </p:cNvPr>
              <p:cNvSpPr txBox="1">
                <a:spLocks noRot="1" noChangeAspect="1" noMove="1" noResize="1" noEditPoints="1" noAdjustHandles="1" noChangeArrowheads="1" noChangeShapeType="1" noTextEdit="1"/>
              </p:cNvSpPr>
              <p:nvPr/>
            </p:nvSpPr>
            <p:spPr>
              <a:xfrm>
                <a:off x="891216" y="5557124"/>
                <a:ext cx="5204784" cy="675954"/>
              </a:xfrm>
              <a:prstGeom prst="rect">
                <a:avLst/>
              </a:prstGeom>
              <a:blipFill>
                <a:blip r:embed="rId5"/>
                <a:stretch>
                  <a:fillRect t="-909" b="-45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320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C49C-BABE-F8B0-54E9-EC883D8BA44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8E7DC75-6BBC-286E-6B6D-945683CA3EB6}"/>
              </a:ext>
            </a:extLst>
          </p:cNvPr>
          <p:cNvSpPr>
            <a:spLocks noGrp="1"/>
          </p:cNvSpPr>
          <p:nvPr>
            <p:ph type="title"/>
          </p:nvPr>
        </p:nvSpPr>
        <p:spPr>
          <a:xfrm>
            <a:off x="482600" y="136525"/>
            <a:ext cx="5474855" cy="615159"/>
          </a:xfrm>
        </p:spPr>
        <p:txBody>
          <a:bodyPr/>
          <a:lstStyle/>
          <a:p>
            <a:r>
              <a:rPr lang="fr-FR" altLang="zh-CN" dirty="0">
                <a:latin typeface="Times New Roman" panose="02020603050405020304" pitchFamily="18" charset="0"/>
                <a:cs typeface="Times New Roman" panose="02020603050405020304" pitchFamily="18" charset="0"/>
              </a:rPr>
              <a:t>Analysis</a:t>
            </a:r>
            <a:endParaRPr lang="zh-CN" altLang="en-US" dirty="0"/>
          </a:p>
        </p:txBody>
      </p:sp>
      <p:sp>
        <p:nvSpPr>
          <p:cNvPr id="3" name="灯片编号占位符 2">
            <a:extLst>
              <a:ext uri="{FF2B5EF4-FFF2-40B4-BE49-F238E27FC236}">
                <a16:creationId xmlns:a16="http://schemas.microsoft.com/office/drawing/2014/main" id="{0DD89FF2-64BD-E691-8478-27C6EDF787D8}"/>
              </a:ext>
            </a:extLst>
          </p:cNvPr>
          <p:cNvSpPr>
            <a:spLocks noGrp="1"/>
          </p:cNvSpPr>
          <p:nvPr>
            <p:ph type="sldNum" sz="quarter" idx="12"/>
          </p:nvPr>
        </p:nvSpPr>
        <p:spPr/>
        <p:txBody>
          <a:bodyPr/>
          <a:lstStyle/>
          <a:p>
            <a:fld id="{3ACD1EC8-6F57-41A7-99F1-FEDB2874BA2B}" type="slidenum">
              <a:rPr lang="zh-CN" altLang="en-US" smtClean="0"/>
              <a:t>11</a:t>
            </a:fld>
            <a:endParaRPr lang="zh-CN" altLang="en-US"/>
          </a:p>
        </p:txBody>
      </p:sp>
      <p:sp>
        <p:nvSpPr>
          <p:cNvPr id="8" name="文本框 7">
            <a:extLst>
              <a:ext uri="{FF2B5EF4-FFF2-40B4-BE49-F238E27FC236}">
                <a16:creationId xmlns:a16="http://schemas.microsoft.com/office/drawing/2014/main" id="{32B52A41-C251-0730-5308-0F9A216BC341}"/>
              </a:ext>
            </a:extLst>
          </p:cNvPr>
          <p:cNvSpPr txBox="1"/>
          <p:nvPr/>
        </p:nvSpPr>
        <p:spPr>
          <a:xfrm>
            <a:off x="539246" y="1529588"/>
            <a:ext cx="5780634" cy="2554545"/>
          </a:xfrm>
          <a:prstGeom prst="rect">
            <a:avLst/>
          </a:prstGeom>
          <a:noFill/>
        </p:spPr>
        <p:txBody>
          <a:bodyPr wrap="square">
            <a:spAutoFit/>
          </a:bodyPr>
          <a:lstStyle/>
          <a:p>
            <a:r>
              <a:rPr lang="en-US" altLang="zh-CN" sz="2000" b="1" i="1" dirty="0">
                <a:latin typeface="Times New Roman" panose="02020603050405020304" pitchFamily="18" charset="0"/>
                <a:cs typeface="Times New Roman" panose="02020603050405020304" pitchFamily="18" charset="0"/>
              </a:rPr>
              <a:t>P-code Plan guidance can reduce the incidence of action errors and omissions in reasoning. </a:t>
            </a:r>
            <a:r>
              <a:rPr lang="en-US" altLang="zh-CN" sz="2000" i="1" dirty="0">
                <a:latin typeface="Times New Roman" panose="02020603050405020304" pitchFamily="18" charset="0"/>
                <a:cs typeface="Times New Roman" panose="02020603050405020304" pitchFamily="18" charset="0"/>
              </a:rPr>
              <a:t>We calculate the proportion of trajectories containing invalid actions for each method on Llama-2-7B in Table 5. Table 6 shows that PGPO achieves the highest success rate, indicating guidance from P-code Plans indeed reduces the agent’s action omissions. </a:t>
            </a:r>
            <a:br>
              <a:rPr lang="en-US" altLang="zh-CN" sz="2000" i="1" dirty="0">
                <a:latin typeface="Times New Roman" panose="02020603050405020304" pitchFamily="18" charset="0"/>
                <a:cs typeface="Times New Roman" panose="02020603050405020304" pitchFamily="18" charset="0"/>
              </a:rPr>
            </a:br>
            <a:endParaRPr lang="en-US" altLang="zh-CN" sz="2000" i="1"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10EA66F0-EAB0-46D0-863A-30887858632F}"/>
              </a:ext>
            </a:extLst>
          </p:cNvPr>
          <p:cNvSpPr txBox="1"/>
          <p:nvPr/>
        </p:nvSpPr>
        <p:spPr>
          <a:xfrm>
            <a:off x="539245" y="4528773"/>
            <a:ext cx="6953981" cy="1323439"/>
          </a:xfrm>
          <a:prstGeom prst="rect">
            <a:avLst/>
          </a:prstGeom>
          <a:noFill/>
        </p:spPr>
        <p:txBody>
          <a:bodyPr wrap="square">
            <a:spAutoFit/>
          </a:bodyPr>
          <a:lstStyle/>
          <a:p>
            <a:r>
              <a:rPr lang="en-US" altLang="zh-CN" sz="2000" b="1" i="1" dirty="0">
                <a:latin typeface="Times New Roman" panose="02020603050405020304" pitchFamily="18" charset="0"/>
                <a:cs typeface="Times New Roman" panose="02020603050405020304" pitchFamily="18" charset="0"/>
              </a:rPr>
              <a:t>Step-wise reward does not necessarily elicit better LLM agents. </a:t>
            </a:r>
            <a:r>
              <a:rPr lang="en" altLang="zh-CN" sz="2000" i="1" dirty="0">
                <a:latin typeface="Times New Roman" panose="02020603050405020304" pitchFamily="18" charset="0"/>
                <a:cs typeface="Times New Roman" panose="02020603050405020304" pitchFamily="18" charset="0"/>
              </a:rPr>
              <a:t>It is still challenging to accurately determine the contribution of the intermediate step, thus introducing step-wise reward instead plays a negative role in agent reasoning. </a:t>
            </a:r>
            <a:endParaRPr lang="zh-CN" altLang="en-US" sz="2000" i="1"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AF22142C-5D7B-BD98-C00A-6AC4789C3BB9}"/>
              </a:ext>
            </a:extLst>
          </p:cNvPr>
          <p:cNvSpPr txBox="1"/>
          <p:nvPr/>
        </p:nvSpPr>
        <p:spPr>
          <a:xfrm>
            <a:off x="6537026" y="1142861"/>
            <a:ext cx="2236191" cy="400110"/>
          </a:xfrm>
          <a:prstGeom prst="rect">
            <a:avLst/>
          </a:prstGeom>
          <a:noFill/>
        </p:spPr>
        <p:txBody>
          <a:bodyPr wrap="square">
            <a:spAutoFit/>
          </a:bodyPr>
          <a:lstStyle/>
          <a:p>
            <a:r>
              <a:rPr lang="en" altLang="zh-CN" sz="2000" b="1" i="1" dirty="0">
                <a:solidFill>
                  <a:srgbClr val="44659F"/>
                </a:solidFill>
                <a:latin typeface="Times New Roman" panose="02020603050405020304" pitchFamily="18" charset="0"/>
                <a:cs typeface="Times New Roman" panose="02020603050405020304" pitchFamily="18" charset="0"/>
              </a:rPr>
              <a:t>invalid action rate</a:t>
            </a:r>
            <a:endParaRPr lang="zh-CN" altLang="en-US" sz="2000" b="1" i="1" dirty="0">
              <a:solidFill>
                <a:srgbClr val="44659F"/>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172D8B70-00F1-965C-3BA3-DFA27E6345A7}"/>
              </a:ext>
            </a:extLst>
          </p:cNvPr>
          <p:cNvSpPr txBox="1"/>
          <p:nvPr/>
        </p:nvSpPr>
        <p:spPr>
          <a:xfrm>
            <a:off x="9514541" y="1439819"/>
            <a:ext cx="1506674" cy="408406"/>
          </a:xfrm>
          <a:prstGeom prst="rect">
            <a:avLst/>
          </a:prstGeom>
          <a:noFill/>
        </p:spPr>
        <p:txBody>
          <a:bodyPr wrap="square">
            <a:spAutoFit/>
          </a:bodyPr>
          <a:lstStyle/>
          <a:p>
            <a:r>
              <a:rPr lang="en" altLang="zh-CN" sz="2000" b="1" i="1" dirty="0">
                <a:solidFill>
                  <a:srgbClr val="44659F"/>
                </a:solidFill>
                <a:latin typeface="Times New Roman" panose="02020603050405020304" pitchFamily="18" charset="0"/>
                <a:cs typeface="Times New Roman" panose="02020603050405020304" pitchFamily="18" charset="0"/>
              </a:rPr>
              <a:t>success rate</a:t>
            </a:r>
            <a:endParaRPr lang="zh-CN" altLang="en-US" sz="2000" b="1" i="1" dirty="0">
              <a:solidFill>
                <a:srgbClr val="44659F"/>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C5F44D76-015A-E7B1-BA25-19D754701D41}"/>
              </a:ext>
            </a:extLst>
          </p:cNvPr>
          <p:cNvSpPr txBox="1"/>
          <p:nvPr/>
        </p:nvSpPr>
        <p:spPr>
          <a:xfrm>
            <a:off x="8885019" y="2179973"/>
            <a:ext cx="491891" cy="523220"/>
          </a:xfrm>
          <a:prstGeom prst="rect">
            <a:avLst/>
          </a:prstGeom>
          <a:noFill/>
        </p:spPr>
        <p:txBody>
          <a:bodyPr wrap="square">
            <a:spAutoFit/>
          </a:bodyPr>
          <a:lstStyle/>
          <a:p>
            <a:r>
              <a:rPr lang="en" altLang="zh-CN" sz="2800" b="1" i="1" dirty="0">
                <a:solidFill>
                  <a:srgbClr val="44659F"/>
                </a:solidFill>
                <a:latin typeface="Times New Roman" panose="02020603050405020304" pitchFamily="18" charset="0"/>
                <a:cs typeface="Times New Roman" panose="02020603050405020304" pitchFamily="18" charset="0"/>
              </a:rPr>
              <a:t>&amp;</a:t>
            </a:r>
            <a:endParaRPr lang="zh-CN" altLang="en-US" sz="2800" b="1" i="1" dirty="0">
              <a:solidFill>
                <a:srgbClr val="44659F"/>
              </a:solidFill>
              <a:latin typeface="Times New Roman" panose="02020603050405020304" pitchFamily="18" charset="0"/>
              <a:cs typeface="Times New Roman" panose="02020603050405020304" pitchFamily="18" charset="0"/>
            </a:endParaRPr>
          </a:p>
        </p:txBody>
      </p:sp>
      <p:pic>
        <p:nvPicPr>
          <p:cNvPr id="11" name="图形 10" descr="上一步 纯色填充">
            <a:extLst>
              <a:ext uri="{FF2B5EF4-FFF2-40B4-BE49-F238E27FC236}">
                <a16:creationId xmlns:a16="http://schemas.microsoft.com/office/drawing/2014/main" id="{9DB5D9A2-E4C3-3060-8645-A5FEE67E87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394572" flipH="1">
            <a:off x="10920999" y="1379828"/>
            <a:ext cx="441294" cy="441294"/>
          </a:xfrm>
          <a:prstGeom prst="rect">
            <a:avLst/>
          </a:prstGeom>
        </p:spPr>
      </p:pic>
      <p:pic>
        <p:nvPicPr>
          <p:cNvPr id="18" name="图形 17" descr="上一步 纯色填充">
            <a:extLst>
              <a:ext uri="{FF2B5EF4-FFF2-40B4-BE49-F238E27FC236}">
                <a16:creationId xmlns:a16="http://schemas.microsoft.com/office/drawing/2014/main" id="{EF86C891-0439-3C3B-B822-778FE82F3C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982723">
            <a:off x="8536251" y="1040719"/>
            <a:ext cx="464405" cy="464405"/>
          </a:xfrm>
          <a:prstGeom prst="rect">
            <a:avLst/>
          </a:prstGeom>
        </p:spPr>
      </p:pic>
      <p:pic>
        <p:nvPicPr>
          <p:cNvPr id="9" name="图片 8">
            <a:extLst>
              <a:ext uri="{FF2B5EF4-FFF2-40B4-BE49-F238E27FC236}">
                <a16:creationId xmlns:a16="http://schemas.microsoft.com/office/drawing/2014/main" id="{1133414E-9838-8685-34A5-B868BFCCD343}"/>
              </a:ext>
            </a:extLst>
          </p:cNvPr>
          <p:cNvPicPr>
            <a:picLocks noChangeAspect="1"/>
          </p:cNvPicPr>
          <p:nvPr/>
        </p:nvPicPr>
        <p:blipFill>
          <a:blip r:embed="rId5"/>
          <a:stretch>
            <a:fillRect/>
          </a:stretch>
        </p:blipFill>
        <p:spPr>
          <a:xfrm>
            <a:off x="7799053" y="4063651"/>
            <a:ext cx="2941793" cy="2284469"/>
          </a:xfrm>
          <a:prstGeom prst="rect">
            <a:avLst/>
          </a:prstGeom>
        </p:spPr>
      </p:pic>
      <p:pic>
        <p:nvPicPr>
          <p:cNvPr id="14" name="图片 13">
            <a:extLst>
              <a:ext uri="{FF2B5EF4-FFF2-40B4-BE49-F238E27FC236}">
                <a16:creationId xmlns:a16="http://schemas.microsoft.com/office/drawing/2014/main" id="{9F026012-F228-6E18-9600-029C7FB78D9C}"/>
              </a:ext>
            </a:extLst>
          </p:cNvPr>
          <p:cNvPicPr>
            <a:picLocks noChangeAspect="1"/>
          </p:cNvPicPr>
          <p:nvPr/>
        </p:nvPicPr>
        <p:blipFill>
          <a:blip r:embed="rId6"/>
          <a:stretch>
            <a:fillRect/>
          </a:stretch>
        </p:blipFill>
        <p:spPr>
          <a:xfrm>
            <a:off x="6459272" y="1652114"/>
            <a:ext cx="2486025" cy="2085975"/>
          </a:xfrm>
          <a:prstGeom prst="rect">
            <a:avLst/>
          </a:prstGeom>
        </p:spPr>
      </p:pic>
      <p:pic>
        <p:nvPicPr>
          <p:cNvPr id="16" name="图片 15">
            <a:extLst>
              <a:ext uri="{FF2B5EF4-FFF2-40B4-BE49-F238E27FC236}">
                <a16:creationId xmlns:a16="http://schemas.microsoft.com/office/drawing/2014/main" id="{49F82F7B-15AF-AE4E-AF3F-D5C2CFFBC3A9}"/>
              </a:ext>
            </a:extLst>
          </p:cNvPr>
          <p:cNvPicPr>
            <a:picLocks noChangeAspect="1"/>
          </p:cNvPicPr>
          <p:nvPr/>
        </p:nvPicPr>
        <p:blipFill>
          <a:blip r:embed="rId7"/>
          <a:stretch>
            <a:fillRect/>
          </a:stretch>
        </p:blipFill>
        <p:spPr>
          <a:xfrm>
            <a:off x="9422620" y="1864530"/>
            <a:ext cx="1952625" cy="1857375"/>
          </a:xfrm>
          <a:prstGeom prst="rect">
            <a:avLst/>
          </a:prstGeom>
        </p:spPr>
      </p:pic>
    </p:spTree>
    <p:extLst>
      <p:ext uri="{BB962C8B-B14F-4D97-AF65-F5344CB8AC3E}">
        <p14:creationId xmlns:p14="http://schemas.microsoft.com/office/powerpoint/2010/main" val="316833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534FA-EC88-7C7E-F257-5FDB9954EBDC}"/>
            </a:ext>
          </a:extLst>
        </p:cNvPr>
        <p:cNvGrpSpPr/>
        <p:nvPr/>
      </p:nvGrpSpPr>
      <p:grpSpPr>
        <a:xfrm>
          <a:off x="0" y="0"/>
          <a:ext cx="0" cy="0"/>
          <a:chOff x="0" y="0"/>
          <a:chExt cx="0" cy="0"/>
        </a:xfrm>
      </p:grpSpPr>
      <p:sp>
        <p:nvSpPr>
          <p:cNvPr id="19" name="矩形 18">
            <a:extLst>
              <a:ext uri="{FF2B5EF4-FFF2-40B4-BE49-F238E27FC236}">
                <a16:creationId xmlns:a16="http://schemas.microsoft.com/office/drawing/2014/main" id="{0FC70D4F-151D-C959-6E2C-4FD982C5D832}"/>
              </a:ext>
            </a:extLst>
          </p:cNvPr>
          <p:cNvSpPr/>
          <p:nvPr/>
        </p:nvSpPr>
        <p:spPr>
          <a:xfrm>
            <a:off x="0" y="2675316"/>
            <a:ext cx="12192000" cy="1386909"/>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0" name="文本框 3">
            <a:extLst>
              <a:ext uri="{FF2B5EF4-FFF2-40B4-BE49-F238E27FC236}">
                <a16:creationId xmlns:a16="http://schemas.microsoft.com/office/drawing/2014/main" id="{F63A028E-2FE5-8066-2524-4B7A2524B049}"/>
              </a:ext>
            </a:extLst>
          </p:cNvPr>
          <p:cNvSpPr txBox="1">
            <a:spLocks noChangeArrowheads="1"/>
          </p:cNvSpPr>
          <p:nvPr/>
        </p:nvSpPr>
        <p:spPr bwMode="auto">
          <a:xfrm>
            <a:off x="2678622" y="1048243"/>
            <a:ext cx="6834753" cy="1323439"/>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ea typeface="宋体" pitchFamily="2" charset="-122"/>
              </a:defRPr>
            </a:lvl1pPr>
            <a:lvl2pPr marL="742950" indent="-285750">
              <a:defRPr>
                <a:solidFill>
                  <a:schemeClr val="tx1"/>
                </a:solidFill>
                <a:latin typeface="Tw Cen MT" pitchFamily="34" charset="0"/>
                <a:ea typeface="宋体" pitchFamily="2" charset="-122"/>
              </a:defRPr>
            </a:lvl2pPr>
            <a:lvl3pPr marL="1143000" indent="-228600">
              <a:defRPr>
                <a:solidFill>
                  <a:schemeClr val="tx1"/>
                </a:solidFill>
                <a:latin typeface="Tw Cen MT" pitchFamily="34" charset="0"/>
                <a:ea typeface="宋体" pitchFamily="2" charset="-122"/>
              </a:defRPr>
            </a:lvl3pPr>
            <a:lvl4pPr marL="1600200" indent="-228600">
              <a:defRPr>
                <a:solidFill>
                  <a:schemeClr val="tx1"/>
                </a:solidFill>
                <a:latin typeface="Tw Cen MT" pitchFamily="34" charset="0"/>
                <a:ea typeface="宋体" pitchFamily="2" charset="-122"/>
              </a:defRPr>
            </a:lvl4pPr>
            <a:lvl5pPr marL="2057400" indent="-228600">
              <a:defRPr>
                <a:solidFill>
                  <a:schemeClr val="tx1"/>
                </a:solidFill>
                <a:latin typeface="Tw Cen MT" pitchFamily="34" charset="0"/>
                <a:ea typeface="宋体" pitchFamily="2" charset="-122"/>
              </a:defRPr>
            </a:lvl5pPr>
            <a:lvl6pPr marL="2514600" indent="-228600" fontAlgn="base">
              <a:spcBef>
                <a:spcPct val="0"/>
              </a:spcBef>
              <a:spcAft>
                <a:spcPct val="0"/>
              </a:spcAft>
              <a:defRPr>
                <a:solidFill>
                  <a:schemeClr val="tx1"/>
                </a:solidFill>
                <a:latin typeface="Tw Cen MT" pitchFamily="34" charset="0"/>
                <a:ea typeface="宋体" pitchFamily="2" charset="-122"/>
              </a:defRPr>
            </a:lvl6pPr>
            <a:lvl7pPr marL="2971800" indent="-228600" fontAlgn="base">
              <a:spcBef>
                <a:spcPct val="0"/>
              </a:spcBef>
              <a:spcAft>
                <a:spcPct val="0"/>
              </a:spcAft>
              <a:defRPr>
                <a:solidFill>
                  <a:schemeClr val="tx1"/>
                </a:solidFill>
                <a:latin typeface="Tw Cen MT" pitchFamily="34" charset="0"/>
                <a:ea typeface="宋体" pitchFamily="2" charset="-122"/>
              </a:defRPr>
            </a:lvl7pPr>
            <a:lvl8pPr marL="3429000" indent="-228600" fontAlgn="base">
              <a:spcBef>
                <a:spcPct val="0"/>
              </a:spcBef>
              <a:spcAft>
                <a:spcPct val="0"/>
              </a:spcAft>
              <a:defRPr>
                <a:solidFill>
                  <a:schemeClr val="tx1"/>
                </a:solidFill>
                <a:latin typeface="Tw Cen MT" pitchFamily="34" charset="0"/>
                <a:ea typeface="宋体" pitchFamily="2" charset="-122"/>
              </a:defRPr>
            </a:lvl8pPr>
            <a:lvl9pPr marL="3886200" indent="-228600" fontAlgn="base">
              <a:spcBef>
                <a:spcPct val="0"/>
              </a:spcBef>
              <a:spcAft>
                <a:spcPct val="0"/>
              </a:spcAft>
              <a:defRPr>
                <a:solidFill>
                  <a:schemeClr val="tx1"/>
                </a:solidFill>
                <a:latin typeface="Tw Cen MT" pitchFamily="34" charset="0"/>
                <a:ea typeface="宋体" pitchFamily="2" charset="-122"/>
              </a:defRPr>
            </a:lvl9pPr>
          </a:lstStyle>
          <a:p>
            <a:pPr algn="ctr">
              <a:defRPr/>
            </a:pPr>
            <a:r>
              <a:rPr kumimoji="1" lang="en-US" altLang="zh-CN" sz="8000" b="1" dirty="0">
                <a:ln w="12700">
                  <a:solidFill>
                    <a:srgbClr val="44659F"/>
                  </a:solidFill>
                  <a:prstDash val="solid"/>
                </a:ln>
                <a:effectLst>
                  <a:outerShdw blurRad="38100" dist="38100" dir="2700000" algn="tl">
                    <a:srgbClr val="000000">
                      <a:alpha val="43137"/>
                    </a:srgbClr>
                  </a:outerShdw>
                </a:effectLst>
                <a:latin typeface="Times New Roman" panose="02020603050405020304" pitchFamily="18" charset="0"/>
                <a:ea typeface="华文仿宋" pitchFamily="2" charset="-122"/>
                <a:cs typeface="Times New Roman" panose="02020603050405020304" pitchFamily="18" charset="0"/>
              </a:rPr>
              <a:t>Thank you !</a:t>
            </a:r>
          </a:p>
        </p:txBody>
      </p:sp>
      <p:sp>
        <p:nvSpPr>
          <p:cNvPr id="16" name="文本框 15">
            <a:extLst>
              <a:ext uri="{FF2B5EF4-FFF2-40B4-BE49-F238E27FC236}">
                <a16:creationId xmlns:a16="http://schemas.microsoft.com/office/drawing/2014/main" id="{AC6D7A5A-715F-5EF5-3789-734BFDCD2085}"/>
              </a:ext>
            </a:extLst>
          </p:cNvPr>
          <p:cNvSpPr txBox="1"/>
          <p:nvPr/>
        </p:nvSpPr>
        <p:spPr>
          <a:xfrm>
            <a:off x="845126" y="2785519"/>
            <a:ext cx="10501746" cy="1077218"/>
          </a:xfrm>
          <a:prstGeom prst="rect">
            <a:avLst/>
          </a:prstGeom>
          <a:noFill/>
        </p:spPr>
        <p:txBody>
          <a:bodyPr wrap="square">
            <a:spAutoFit/>
          </a:bodyPr>
          <a:lstStyle/>
          <a:p>
            <a:pPr algn="ctr"/>
            <a:r>
              <a:rPr lang="en-US" altLang="zh-CN" sz="3200" b="1" dirty="0">
                <a:latin typeface="Times New Roman" panose="02020603050405020304" pitchFamily="18" charset="0"/>
                <a:cs typeface="Times New Roman" panose="02020603050405020304" pitchFamily="18" charset="0"/>
              </a:rPr>
              <a:t>PGPO</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 Enhancing Agent Reasoning via Pseudocode-style Planning Guided Preference Optimization </a:t>
            </a:r>
            <a:endParaRPr lang="en-US" altLang="zh-CN"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483ECB79-FE47-8B14-149F-3BE9FCDA8E89}"/>
                  </a:ext>
                </a:extLst>
              </p:cNvPr>
              <p:cNvSpPr txBox="1"/>
              <p:nvPr/>
            </p:nvSpPr>
            <p:spPr>
              <a:xfrm>
                <a:off x="1" y="4869505"/>
                <a:ext cx="12126096" cy="2108269"/>
              </a:xfrm>
              <a:prstGeom prst="rect">
                <a:avLst/>
              </a:prstGeom>
              <a:noFill/>
            </p:spPr>
            <p:txBody>
              <a:bodyPr wrap="square">
                <a:spAutoFit/>
              </a:bodyPr>
              <a:lstStyle/>
              <a:p>
                <a:r>
                  <a:rPr lang="fr-FR" altLang="zh-CN" sz="1800" b="1" dirty="0">
                    <a:solidFill>
                      <a:srgbClr val="004098"/>
                    </a:solidFill>
                  </a:rPr>
                  <a:t>   </a:t>
                </a:r>
                <a:r>
                  <a:rPr lang="fr-FR" altLang="zh-CN" dirty="0">
                    <a:solidFill>
                      <a:srgbClr val="004098"/>
                    </a:solidFill>
                    <a:latin typeface="Times New Roman" panose="02020603050405020304" pitchFamily="18" charset="0"/>
                  </a:rPr>
                  <a:t>https://github.com/zouyingcao/</a:t>
                </a:r>
                <a:r>
                  <a:rPr lang="en-US" altLang="zh-CN" dirty="0">
                    <a:solidFill>
                      <a:srgbClr val="004098"/>
                    </a:solidFill>
                    <a:latin typeface="Times New Roman" panose="02020603050405020304" pitchFamily="18" charset="0"/>
                  </a:rPr>
                  <a:t>PGPO</a:t>
                </a:r>
                <a:r>
                  <a:rPr lang="fr-FR" altLang="zh-CN" dirty="0">
                    <a:solidFill>
                      <a:srgbClr val="004098"/>
                    </a:solidFill>
                    <a:latin typeface="Times New Roman" panose="02020603050405020304" pitchFamily="18" charset="0"/>
                  </a:rPr>
                  <a:t> </a:t>
                </a:r>
                <a14:m>
                  <m:oMath xmlns:m="http://schemas.openxmlformats.org/officeDocument/2006/math">
                    <m:r>
                      <a:rPr lang="en-US" altLang="zh-CN" dirty="0">
                        <a:solidFill>
                          <a:srgbClr val="004098"/>
                        </a:solidFill>
                        <a:latin typeface="Cambria Math" panose="02040503050406030204" pitchFamily="18" charset="0"/>
                      </a:rPr>
                      <m:t> </m:t>
                    </m:r>
                  </m:oMath>
                </a14:m>
                <a:endParaRPr lang="en-US" altLang="zh-CN" dirty="0">
                  <a:solidFill>
                    <a:srgbClr val="004098"/>
                  </a:solidFill>
                  <a:latin typeface="Times New Roman" panose="02020603050405020304" pitchFamily="18" charset="0"/>
                </a:endParaRPr>
              </a:p>
              <a:p>
                <a:r>
                  <a:rPr lang="fr-FR" altLang="zh-CN" dirty="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b="1" i="1" dirty="0">
                            <a:latin typeface="Cambria Math" panose="02040503050406030204" pitchFamily="18" charset="0"/>
                            <a:ea typeface="宋体" panose="02010600030101010101" pitchFamily="2" charset="-122"/>
                            <a:cs typeface="Times New Roman" panose="02020603050405020304" pitchFamily="18" charset="0"/>
                          </a:rPr>
                        </m:ctrlPr>
                      </m:sSupPr>
                      <m:e>
                        <m:r>
                          <a:rPr lang="fr-FR" altLang="zh-CN" b="1" i="1" dirty="0">
                            <a:latin typeface="Cambria Math" panose="02040503050406030204" pitchFamily="18" charset="0"/>
                            <a:ea typeface="宋体" panose="02010600030101010101" pitchFamily="2" charset="-122"/>
                            <a:cs typeface="Times New Roman" panose="02020603050405020304" pitchFamily="18" charset="0"/>
                          </a:rPr>
                          <m:t>𝐙𝐨𝐮𝐲𝐢𝐧𝐠</m:t>
                        </m:r>
                        <m:r>
                          <a:rPr lang="en-US" altLang="zh-CN" b="1" dirty="0">
                            <a:latin typeface="Cambria Math" panose="02040503050406030204" pitchFamily="18" charset="0"/>
                            <a:ea typeface="宋体" panose="02010600030101010101" pitchFamily="2" charset="-122"/>
                            <a:cs typeface="Times New Roman" panose="02020603050405020304" pitchFamily="18" charset="0"/>
                          </a:rPr>
                          <m:t> </m:t>
                        </m:r>
                        <m:r>
                          <a:rPr lang="fr-FR" altLang="zh-CN" b="1" i="0" dirty="0">
                            <a:latin typeface="Cambria Math" panose="02040503050406030204" pitchFamily="18" charset="0"/>
                            <a:ea typeface="宋体" panose="02010600030101010101" pitchFamily="2" charset="-122"/>
                            <a:cs typeface="Times New Roman" panose="02020603050405020304" pitchFamily="18" charset="0"/>
                          </a:rPr>
                          <m:t>𝐂𝐚𝐨</m:t>
                        </m:r>
                      </m:e>
                      <m:sup>
                        <m:r>
                          <a:rPr lang="en-US" altLang="zh-CN" b="1" i="1" dirty="0">
                            <a:latin typeface="Cambria Math" panose="02040503050406030204" pitchFamily="18" charset="0"/>
                            <a:ea typeface="宋体" panose="02010600030101010101" pitchFamily="2" charset="-122"/>
                            <a:cs typeface="Times New Roman" panose="02020603050405020304" pitchFamily="18" charset="0"/>
                          </a:rPr>
                          <m:t>𝟏</m:t>
                        </m:r>
                        <m:r>
                          <a:rPr lang="en-US" altLang="zh-CN" b="1" dirty="0">
                            <a:latin typeface="Cambria Math" panose="02040503050406030204" pitchFamily="18" charset="0"/>
                            <a:ea typeface="宋体" panose="02010600030101010101" pitchFamily="2" charset="-122"/>
                            <a:cs typeface="Times New Roman" panose="02020603050405020304" pitchFamily="18" charset="0"/>
                          </a:rPr>
                          <m:t>,</m:t>
                        </m:r>
                        <m:r>
                          <a:rPr lang="en-US" altLang="zh-CN" b="1" i="1" dirty="0">
                            <a:latin typeface="Cambria Math" panose="02040503050406030204" pitchFamily="18" charset="0"/>
                            <a:ea typeface="宋体" panose="02010600030101010101" pitchFamily="2" charset="-122"/>
                            <a:cs typeface="Times New Roman" panose="02020603050405020304" pitchFamily="18" charset="0"/>
                          </a:rPr>
                          <m:t>𝟑</m:t>
                        </m:r>
                        <m:r>
                          <a:rPr lang="en-US" altLang="zh-CN" b="1" i="1" dirty="0">
                            <a:latin typeface="Cambria Math" panose="02040503050406030204" pitchFamily="18" charset="0"/>
                            <a:ea typeface="宋体" panose="02010600030101010101" pitchFamily="2" charset="-122"/>
                            <a:cs typeface="Times New Roman" panose="02020603050405020304" pitchFamily="18" charset="0"/>
                          </a:rPr>
                          <m:t>, </m:t>
                        </m:r>
                        <m:r>
                          <a:rPr lang="en-US" altLang="zh-CN" b="1" i="1" dirty="0">
                            <a:latin typeface="Cambria Math" panose="02040503050406030204" pitchFamily="18" charset="0"/>
                            <a:ea typeface="宋体" panose="02010600030101010101" pitchFamily="2" charset="-122"/>
                            <a:cs typeface="Times New Roman" panose="02020603050405020304" pitchFamily="18" charset="0"/>
                          </a:rPr>
                          <m:t>𝟒</m:t>
                        </m:r>
                      </m:sup>
                    </m:s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i="1" dirty="0">
                            <a:latin typeface="Cambria Math" panose="02040503050406030204" pitchFamily="18" charset="0"/>
                            <a:ea typeface="宋体" panose="02010600030101010101" pitchFamily="2" charset="-122"/>
                            <a:cs typeface="Times New Roman" panose="02020603050405020304" pitchFamily="18" charset="0"/>
                          </a:rPr>
                        </m:ctrlPr>
                      </m:sSupPr>
                      <m:e>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Runze</m:t>
                        </m:r>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 </m:t>
                        </m:r>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Wang</m:t>
                        </m:r>
                      </m:e>
                      <m:sup>
                        <m:r>
                          <a:rPr lang="en-US" altLang="zh-CN" dirty="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dirty="0">
                    <a:latin typeface="Cambria Math" panose="020405030504060302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i="1" dirty="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fr-FR" altLang="zh-CN" dirty="0">
                            <a:latin typeface="Cambria Math" panose="02040503050406030204" pitchFamily="18" charset="0"/>
                            <a:ea typeface="宋体" panose="02010600030101010101" pitchFamily="2" charset="-122"/>
                            <a:cs typeface="Times New Roman" panose="02020603050405020304" pitchFamily="18" charset="0"/>
                          </a:rPr>
                          <m:t>Yifei</m:t>
                        </m:r>
                        <m:r>
                          <a:rPr lang="fr-FR" altLang="zh-CN" dirty="0">
                            <a:latin typeface="Cambria Math" panose="02040503050406030204" pitchFamily="18" charset="0"/>
                            <a:ea typeface="宋体" panose="02010600030101010101" pitchFamily="2" charset="-122"/>
                            <a:cs typeface="Times New Roman" panose="02020603050405020304" pitchFamily="18" charset="0"/>
                          </a:rPr>
                          <m:t> </m:t>
                        </m:r>
                        <m:r>
                          <m:rPr>
                            <m:sty m:val="p"/>
                          </m:rPr>
                          <a:rPr lang="fr-FR" altLang="zh-CN" dirty="0">
                            <a:latin typeface="Cambria Math" panose="02040503050406030204" pitchFamily="18" charset="0"/>
                            <a:ea typeface="宋体" panose="02010600030101010101" pitchFamily="2" charset="-122"/>
                            <a:cs typeface="Times New Roman" panose="02020603050405020304" pitchFamily="18" charset="0"/>
                          </a:rPr>
                          <m:t>Yang</m:t>
                        </m:r>
                      </m:e>
                      <m:sup>
                        <m:r>
                          <a:rPr lang="en-US" altLang="zh-CN" dirty="0">
                            <a:latin typeface="Cambria Math" panose="02040503050406030204" pitchFamily="18" charset="0"/>
                            <a:ea typeface="宋体" panose="02010600030101010101" pitchFamily="2" charset="-122"/>
                            <a:cs typeface="Times New Roman" panose="02020603050405020304" pitchFamily="18" charset="0"/>
                          </a:rPr>
                          <m:t>1,3,4</m:t>
                        </m:r>
                      </m:sup>
                    </m:s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dirty="0">
                    <a:latin typeface="Cambria Math" panose="020405030504060302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i="1" dirty="0">
                            <a:latin typeface="Cambria Math" panose="02040503050406030204" pitchFamily="18" charset="0"/>
                            <a:ea typeface="宋体" panose="02010600030101010101" pitchFamily="2" charset="-122"/>
                            <a:cs typeface="Times New Roman" panose="02020603050405020304" pitchFamily="18" charset="0"/>
                          </a:rPr>
                        </m:ctrlPr>
                      </m:sSupPr>
                      <m:e>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Xinbei</m:t>
                        </m:r>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 </m:t>
                        </m:r>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Ma</m:t>
                        </m:r>
                      </m:e>
                      <m:sup>
                        <m:r>
                          <a:rPr lang="en-US" altLang="zh-CN" dirty="0">
                            <a:latin typeface="Cambria Math" panose="02040503050406030204" pitchFamily="18" charset="0"/>
                            <a:ea typeface="宋体" panose="02010600030101010101" pitchFamily="2" charset="-122"/>
                            <a:cs typeface="Times New Roman" panose="02020603050405020304" pitchFamily="18" charset="0"/>
                          </a:rPr>
                          <m:t>1,3,4</m:t>
                        </m:r>
                      </m:sup>
                    </m:s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dirty="0">
                    <a:latin typeface="Cambria Math" panose="020405030504060302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i="1" dirty="0">
                            <a:latin typeface="Cambria Math" panose="02040503050406030204" pitchFamily="18" charset="0"/>
                            <a:ea typeface="宋体" panose="02010600030101010101" pitchFamily="2" charset="-122"/>
                            <a:cs typeface="Times New Roman" panose="02020603050405020304" pitchFamily="18" charset="0"/>
                          </a:rPr>
                        </m:ctrlPr>
                      </m:sSupPr>
                      <m:e>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Xiaoyong</m:t>
                        </m:r>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 </m:t>
                        </m:r>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Zhu</m:t>
                        </m:r>
                      </m:e>
                      <m:sup>
                        <m:r>
                          <a:rPr lang="en-US" altLang="zh-CN" dirty="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dirty="0">
                    <a:latin typeface="Cambria Math" panose="020405030504060302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i="1" dirty="0">
                            <a:latin typeface="Cambria Math" panose="02040503050406030204" pitchFamily="18" charset="0"/>
                            <a:ea typeface="宋体" panose="02010600030101010101" pitchFamily="2" charset="-122"/>
                            <a:cs typeface="Times New Roman" panose="02020603050405020304" pitchFamily="18" charset="0"/>
                          </a:rPr>
                        </m:ctrlPr>
                      </m:sSupPr>
                      <m:e>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Bo</m:t>
                        </m:r>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 </m:t>
                        </m:r>
                        <m:r>
                          <m:rPr>
                            <m:nor/>
                          </m:rPr>
                          <a:rPr lang="fr-FR" altLang="zh-CN" dirty="0">
                            <a:latin typeface="Cambria Math" panose="02040503050406030204" pitchFamily="18" charset="0"/>
                            <a:ea typeface="宋体" panose="02010600030101010101" pitchFamily="2" charset="-122"/>
                            <a:cs typeface="Times New Roman" panose="02020603050405020304" pitchFamily="18" charset="0"/>
                          </a:rPr>
                          <m:t>Zheng</m:t>
                        </m:r>
                      </m:e>
                      <m:sup>
                        <m:r>
                          <a:rPr lang="en-US" altLang="zh-CN" dirty="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oMath>
                </a14:m>
                <a:r>
                  <a:rPr lang="fr-FR" altLang="zh-CN" dirty="0">
                    <a:latin typeface="Cambria Math" panose="020405030504060302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fr-FR" altLang="zh-CN" i="1" dirty="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fr-FR" altLang="zh-CN" dirty="0">
                            <a:latin typeface="Cambria Math" panose="02040503050406030204" pitchFamily="18" charset="0"/>
                            <a:ea typeface="宋体" panose="02010600030101010101" pitchFamily="2" charset="-122"/>
                            <a:cs typeface="Times New Roman" panose="02020603050405020304" pitchFamily="18" charset="0"/>
                          </a:rPr>
                          <m:t>Hai</m:t>
                        </m:r>
                        <m:r>
                          <a:rPr lang="fr-FR" altLang="zh-CN" dirty="0">
                            <a:latin typeface="Cambria Math" panose="02040503050406030204" pitchFamily="18" charset="0"/>
                            <a:ea typeface="宋体" panose="02010600030101010101" pitchFamily="2" charset="-122"/>
                            <a:cs typeface="Times New Roman" panose="02020603050405020304" pitchFamily="18" charset="0"/>
                          </a:rPr>
                          <m:t> </m:t>
                        </m:r>
                        <m:r>
                          <m:rPr>
                            <m:sty m:val="p"/>
                          </m:rPr>
                          <a:rPr lang="fr-FR" altLang="zh-CN" dirty="0">
                            <a:latin typeface="Cambria Math" panose="02040503050406030204" pitchFamily="18" charset="0"/>
                            <a:ea typeface="宋体" panose="02010600030101010101" pitchFamily="2" charset="-122"/>
                            <a:cs typeface="Times New Roman" panose="02020603050405020304" pitchFamily="18" charset="0"/>
                          </a:rPr>
                          <m:t>Zhao</m:t>
                        </m:r>
                      </m:e>
                      <m:sup>
                        <m:r>
                          <a:rPr lang="en-US" altLang="zh-CN" dirty="0">
                            <a:latin typeface="Cambria Math" panose="02040503050406030204" pitchFamily="18" charset="0"/>
                            <a:ea typeface="宋体" panose="02010600030101010101" pitchFamily="2" charset="-122"/>
                            <a:cs typeface="Times New Roman" panose="02020603050405020304" pitchFamily="18" charset="0"/>
                          </a:rPr>
                          <m:t>1,3,4,∗</m:t>
                        </m:r>
                      </m:sup>
                    </m:sSup>
                  </m:oMath>
                </a14:m>
                <a:br>
                  <a:rPr lang="fr-FR" altLang="zh-CN" sz="1800" b="1" dirty="0">
                    <a:latin typeface="Times New Roman" panose="02020603050405020304" pitchFamily="18" charset="0"/>
                  </a:rPr>
                </a:br>
                <a14:m>
                  <m:oMath xmlns:m="http://schemas.openxmlformats.org/officeDocument/2006/math">
                    <m:sSup>
                      <m:sSupPr>
                        <m:ctrlPr>
                          <a:rPr lang="fr-FR" altLang="zh-CN" sz="1800" b="1" i="1">
                            <a:latin typeface="Cambria Math" panose="02040503050406030204" pitchFamily="18" charset="0"/>
                          </a:rPr>
                        </m:ctrlPr>
                      </m:sSupPr>
                      <m:e>
                        <m:r>
                          <a:rPr lang="en-US" altLang="zh-CN" sz="1800" b="1">
                            <a:latin typeface="Cambria Math" panose="02040503050406030204" pitchFamily="18" charset="0"/>
                          </a:rPr>
                          <m:t> </m:t>
                        </m:r>
                      </m:e>
                      <m:sup>
                        <m:r>
                          <a:rPr lang="en-US" altLang="zh-CN" sz="1800" b="1">
                            <a:latin typeface="Cambria Math" panose="02040503050406030204" pitchFamily="18" charset="0"/>
                          </a:rPr>
                          <m:t>1</m:t>
                        </m:r>
                      </m:sup>
                    </m:sSup>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School of Computer Science, Shanghai Jiao Tong University, </a:t>
                </a:r>
                <a14:m>
                  <m:oMath xmlns:m="http://schemas.openxmlformats.org/officeDocument/2006/math">
                    <m:sSup>
                      <m:sSupPr>
                        <m:ctrlPr>
                          <a:rPr lang="fr-FR" altLang="zh-CN"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a:latin typeface="Cambria Math" panose="02040503050406030204" pitchFamily="18" charset="0"/>
                            <a:ea typeface="宋体" panose="02010600030101010101" pitchFamily="2" charset="-122"/>
                            <a:cs typeface="Times New Roman" panose="02020603050405020304" pitchFamily="18" charset="0"/>
                          </a:rPr>
                          <m:t> </m:t>
                        </m:r>
                      </m:e>
                      <m:sup>
                        <m:r>
                          <a:rPr lang="en-US" altLang="zh-CN">
                            <a:latin typeface="Cambria Math" panose="02040503050406030204" pitchFamily="18" charset="0"/>
                            <a:ea typeface="宋体" panose="02010600030101010101" pitchFamily="2" charset="-122"/>
                            <a:cs typeface="Times New Roman" panose="02020603050405020304" pitchFamily="18" charset="0"/>
                          </a:rPr>
                          <m:t>2</m:t>
                        </m:r>
                      </m:sup>
                    </m:sSup>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Taobao &amp; </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Tmail</a:t>
                </a:r>
                <a:r>
                  <a:rPr lang="en-US" altLang="zh-CN" dirty="0">
                    <a:latin typeface="Times New Roman" panose="02020603050405020304" pitchFamily="18" charset="0"/>
                    <a:ea typeface="宋体" panose="02010600030101010101" pitchFamily="2" charset="-122"/>
                    <a:cs typeface="Times New Roman" panose="02020603050405020304" pitchFamily="18" charset="0"/>
                  </a:rPr>
                  <a:t> Group of Alibaba</a:t>
                </a:r>
                <a:endParaRPr lang="fr-FR" altLang="zh-CN" sz="1800" dirty="0">
                  <a:latin typeface="Times New Roman" panose="02020603050405020304" pitchFamily="18" charset="0"/>
                </a:endParaRPr>
              </a:p>
              <a:p>
                <a14:m>
                  <m:oMath xmlns:m="http://schemas.openxmlformats.org/officeDocument/2006/math">
                    <m:sSup>
                      <m:sSupPr>
                        <m:ctrlPr>
                          <a:rPr lang="fr-FR" altLang="zh-CN" sz="1800" i="1">
                            <a:latin typeface="Cambria Math" panose="02040503050406030204" pitchFamily="18" charset="0"/>
                          </a:rPr>
                        </m:ctrlPr>
                      </m:sSupPr>
                      <m:e>
                        <m:r>
                          <a:rPr lang="en-US" altLang="zh-CN" sz="1800" b="0">
                            <a:latin typeface="Cambria Math" panose="02040503050406030204" pitchFamily="18" charset="0"/>
                          </a:rPr>
                          <m:t> </m:t>
                        </m:r>
                      </m:e>
                      <m:sup>
                        <m:r>
                          <a:rPr lang="en-US" altLang="zh-CN" sz="1800" b="0" i="0" smtClean="0">
                            <a:latin typeface="Cambria Math" panose="02040503050406030204" pitchFamily="18" charset="0"/>
                          </a:rPr>
                          <m:t>3</m:t>
                        </m:r>
                      </m:sup>
                    </m:sSup>
                  </m:oMath>
                </a14:m>
                <a:r>
                  <a:rPr lang="en-US" altLang="zh-CN" sz="1800" dirty="0">
                    <a:latin typeface="Times New Roman" panose="02020603050405020304" pitchFamily="18" charset="0"/>
                  </a:rPr>
                  <a:t>Key Laboratory of Shanghai Education Commission for Intelligent Interaction and Cognitive Engineering, </a:t>
                </a:r>
              </a:p>
              <a:p>
                <a:r>
                  <a:rPr lang="en-US" altLang="zh-CN" dirty="0">
                    <a:latin typeface="Times New Roman" panose="02020603050405020304" pitchFamily="18" charset="0"/>
                  </a:rPr>
                  <a:t>   </a:t>
                </a:r>
                <a:r>
                  <a:rPr lang="en-US" altLang="zh-CN" sz="1800" dirty="0">
                    <a:latin typeface="Times New Roman" panose="02020603050405020304" pitchFamily="18" charset="0"/>
                  </a:rPr>
                  <a:t>Shanghai Jiao Tong University</a:t>
                </a:r>
              </a:p>
              <a:p>
                <a14:m>
                  <m:oMath xmlns:m="http://schemas.openxmlformats.org/officeDocument/2006/math">
                    <m:sSup>
                      <m:sSupPr>
                        <m:ctrlPr>
                          <a:rPr lang="fr-FR" altLang="zh-CN" sz="1800" i="1">
                            <a:latin typeface="Cambria Math" panose="02040503050406030204" pitchFamily="18" charset="0"/>
                          </a:rPr>
                        </m:ctrlPr>
                      </m:sSupPr>
                      <m:e>
                        <m:r>
                          <a:rPr lang="en-US" altLang="zh-CN" sz="1800" b="0">
                            <a:latin typeface="Cambria Math" panose="02040503050406030204" pitchFamily="18" charset="0"/>
                          </a:rPr>
                          <m:t> </m:t>
                        </m:r>
                      </m:e>
                      <m:sup>
                        <m:r>
                          <a:rPr lang="en-US" altLang="zh-CN" sz="1800" b="0" i="0" smtClean="0">
                            <a:latin typeface="Cambria Math" panose="02040503050406030204" pitchFamily="18" charset="0"/>
                          </a:rPr>
                          <m:t>4</m:t>
                        </m:r>
                      </m:sup>
                    </m:sSup>
                  </m:oMath>
                </a14:m>
                <a:r>
                  <a:rPr lang="en-US" altLang="zh-CN" sz="1800" dirty="0">
                    <a:latin typeface="Times New Roman" panose="02020603050405020304" pitchFamily="18" charset="0"/>
                  </a:rPr>
                  <a:t>Shanghai Key Laboratory of Trusted Data Circulation and Governance in Web3</a:t>
                </a:r>
              </a:p>
              <a:p>
                <a:r>
                  <a:rPr lang="fr-FR" altLang="zh-CN" dirty="0">
                    <a:solidFill>
                      <a:schemeClr val="bg1"/>
                    </a:solidFill>
                    <a:latin typeface="Times New Roman" panose="02020603050405020304" pitchFamily="18" charset="0"/>
                    <a:cs typeface="Times New Roman" panose="02020603050405020304" pitchFamily="18" charset="0"/>
                  </a:rPr>
                  <a:t>   </a:t>
                </a:r>
                <a:r>
                  <a:rPr lang="fr-FR" altLang="zh-CN" sz="1800" dirty="0">
                    <a:solidFill>
                      <a:schemeClr val="bg1"/>
                    </a:solidFill>
                    <a:latin typeface="Times New Roman" panose="02020603050405020304" pitchFamily="18" charset="0"/>
                    <a:cs typeface="Times New Roman" panose="02020603050405020304" pitchFamily="18" charset="0"/>
                  </a:rPr>
                  <a:t>zouyingcao@sjtu.edu.cn, </a:t>
                </a:r>
                <a:r>
                  <a:rPr lang="fr-FR" altLang="zh-CN" dirty="0">
                    <a:solidFill>
                      <a:schemeClr val="bg1"/>
                    </a:solidFill>
                    <a:latin typeface="Times New Roman" panose="02020603050405020304" pitchFamily="18" charset="0"/>
                    <a:cs typeface="Times New Roman" panose="02020603050405020304" pitchFamily="18" charset="0"/>
                  </a:rPr>
                  <a:t>yunze.wrz@alibaba-inc.com</a:t>
                </a:r>
                <a:endParaRPr lang="zh-CN" altLang="en-US" sz="1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8" name="文本框 17">
                <a:extLst>
                  <a:ext uri="{FF2B5EF4-FFF2-40B4-BE49-F238E27FC236}">
                    <a16:creationId xmlns:a16="http://schemas.microsoft.com/office/drawing/2014/main" id="{483ECB79-FE47-8B14-149F-3BE9FCDA8E89}"/>
                  </a:ext>
                </a:extLst>
              </p:cNvPr>
              <p:cNvSpPr txBox="1">
                <a:spLocks noRot="1" noChangeAspect="1" noMove="1" noResize="1" noEditPoints="1" noAdjustHandles="1" noChangeArrowheads="1" noChangeShapeType="1" noTextEdit="1"/>
              </p:cNvSpPr>
              <p:nvPr/>
            </p:nvSpPr>
            <p:spPr>
              <a:xfrm>
                <a:off x="1" y="4869505"/>
                <a:ext cx="12126096" cy="2108269"/>
              </a:xfrm>
              <a:prstGeom prst="rect">
                <a:avLst/>
              </a:prstGeom>
              <a:blipFill>
                <a:blip r:embed="rId3"/>
                <a:stretch>
                  <a:fillRect t="-1734" b="-289"/>
                </a:stretch>
              </a:blipFill>
            </p:spPr>
            <p:txBody>
              <a:bodyPr/>
              <a:lstStyle/>
              <a:p>
                <a:r>
                  <a:rPr lang="zh-CN" altLang="en-US">
                    <a:noFill/>
                  </a:rPr>
                  <a:t> </a:t>
                </a:r>
              </a:p>
            </p:txBody>
          </p:sp>
        </mc:Fallback>
      </mc:AlternateContent>
      <p:pic>
        <p:nvPicPr>
          <p:cNvPr id="3" name="图形 2">
            <a:extLst>
              <a:ext uri="{FF2B5EF4-FFF2-40B4-BE49-F238E27FC236}">
                <a16:creationId xmlns:a16="http://schemas.microsoft.com/office/drawing/2014/main" id="{9A2FB74C-E2EE-3BB7-F817-7B6DC3CAF3F0}"/>
              </a:ext>
            </a:extLst>
          </p:cNvPr>
          <p:cNvPicPr>
            <a:picLocks noChangeAspect="1"/>
          </p:cNvPicPr>
          <p:nvPr/>
        </p:nvPicPr>
        <p:blipFill>
          <a:blip r:embed="rId4">
            <a:extLst>
              <a:ext uri="{96DAC541-7B7A-43D3-8B79-37D633B846F1}">
                <asvg:svgBlip xmlns:asvg="http://schemas.microsoft.com/office/drawing/2016/SVG/main" r:embed="rId5"/>
              </a:ext>
            </a:extLst>
          </a:blip>
          <a:srcRect l="21471" t="13579" r="19633" b="43102"/>
          <a:stretch/>
        </p:blipFill>
        <p:spPr>
          <a:xfrm>
            <a:off x="1290396" y="-15414"/>
            <a:ext cx="662212" cy="688883"/>
          </a:xfrm>
          <a:prstGeom prst="rect">
            <a:avLst/>
          </a:prstGeom>
        </p:spPr>
      </p:pic>
      <p:pic>
        <p:nvPicPr>
          <p:cNvPr id="4" name="图片 3">
            <a:extLst>
              <a:ext uri="{FF2B5EF4-FFF2-40B4-BE49-F238E27FC236}">
                <a16:creationId xmlns:a16="http://schemas.microsoft.com/office/drawing/2014/main" id="{631C8B20-0551-C865-4731-5E46527438FD}"/>
              </a:ext>
            </a:extLst>
          </p:cNvPr>
          <p:cNvPicPr>
            <a:picLocks noChangeAspect="1"/>
          </p:cNvPicPr>
          <p:nvPr/>
        </p:nvPicPr>
        <p:blipFill>
          <a:blip r:embed="rId6">
            <a:extLst>
              <a:ext uri="{28A0092B-C50C-407E-A947-70E740481C1C}">
                <a14:useLocalDpi xmlns:a14="http://schemas.microsoft.com/office/drawing/2010/main" val="0"/>
              </a:ext>
            </a:extLst>
          </a:blip>
          <a:srcRect t="61216"/>
          <a:stretch>
            <a:fillRect/>
          </a:stretch>
        </p:blipFill>
        <p:spPr>
          <a:xfrm>
            <a:off x="55395" y="121777"/>
            <a:ext cx="1179612" cy="457500"/>
          </a:xfrm>
          <a:prstGeom prst="rect">
            <a:avLst/>
          </a:prstGeom>
        </p:spPr>
      </p:pic>
      <p:pic>
        <p:nvPicPr>
          <p:cNvPr id="5" name="Picture 2" descr="Alibaba’s latest text-to-video model enters a competitive market, challenging global players like OpenAI.">
            <a:extLst>
              <a:ext uri="{FF2B5EF4-FFF2-40B4-BE49-F238E27FC236}">
                <a16:creationId xmlns:a16="http://schemas.microsoft.com/office/drawing/2014/main" id="{132FBE35-CCC8-F835-46B8-C0FABDF7EA5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865" t="-6444" r="36200" b="46068"/>
          <a:stretch>
            <a:fillRect/>
          </a:stretch>
        </p:blipFill>
        <p:spPr bwMode="auto">
          <a:xfrm>
            <a:off x="1845598" y="79548"/>
            <a:ext cx="709329" cy="50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8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769B7-A62D-6C27-8535-9D559CA69F9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6633E4-ECB9-8762-F073-4C3392293681}"/>
              </a:ext>
            </a:extLst>
          </p:cNvPr>
          <p:cNvSpPr>
            <a:spLocks noGrp="1"/>
          </p:cNvSpPr>
          <p:nvPr>
            <p:ph type="title"/>
          </p:nvPr>
        </p:nvSpPr>
        <p:spPr>
          <a:xfrm>
            <a:off x="482600" y="136525"/>
            <a:ext cx="2668310" cy="615159"/>
          </a:xfrm>
        </p:spPr>
        <p:txBody>
          <a:bodyPr/>
          <a:lstStyle/>
          <a:p>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Introduction</a:t>
            </a:r>
            <a:endParaRPr lang="zh-CN" altLang="en-US" dirty="0"/>
          </a:p>
        </p:txBody>
      </p:sp>
      <p:sp>
        <p:nvSpPr>
          <p:cNvPr id="4" name="灯片编号占位符 3">
            <a:extLst>
              <a:ext uri="{FF2B5EF4-FFF2-40B4-BE49-F238E27FC236}">
                <a16:creationId xmlns:a16="http://schemas.microsoft.com/office/drawing/2014/main" id="{B0B95C0D-42FD-D53E-3E20-24212EEEE9AB}"/>
              </a:ext>
            </a:extLst>
          </p:cNvPr>
          <p:cNvSpPr>
            <a:spLocks noGrp="1"/>
          </p:cNvSpPr>
          <p:nvPr>
            <p:ph type="sldNum" sz="quarter" idx="12"/>
          </p:nvPr>
        </p:nvSpPr>
        <p:spPr/>
        <p:txBody>
          <a:bodyPr/>
          <a:lstStyle/>
          <a:p>
            <a:fld id="{3ACD1EC8-6F57-41A7-99F1-FEDB2874BA2B}" type="slidenum">
              <a:rPr lang="zh-CN" altLang="en-US" smtClean="0"/>
              <a:t>2</a:t>
            </a:fld>
            <a:endParaRPr lang="zh-CN" altLang="en-US"/>
          </a:p>
        </p:txBody>
      </p:sp>
      <p:pic>
        <p:nvPicPr>
          <p:cNvPr id="39" name="图片 38">
            <a:extLst>
              <a:ext uri="{FF2B5EF4-FFF2-40B4-BE49-F238E27FC236}">
                <a16:creationId xmlns:a16="http://schemas.microsoft.com/office/drawing/2014/main" id="{D671F5D1-1786-B305-2852-758C15DE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960" y="1413486"/>
            <a:ext cx="8922080" cy="4525507"/>
          </a:xfrm>
          <a:prstGeom prst="rect">
            <a:avLst/>
          </a:prstGeom>
        </p:spPr>
      </p:pic>
    </p:spTree>
    <p:extLst>
      <p:ext uri="{BB962C8B-B14F-4D97-AF65-F5344CB8AC3E}">
        <p14:creationId xmlns:p14="http://schemas.microsoft.com/office/powerpoint/2010/main" val="207065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DD5C1-828A-6CCD-CDEB-8A7C7B09517A}"/>
            </a:ext>
          </a:extLst>
        </p:cNvPr>
        <p:cNvGrpSpPr/>
        <p:nvPr/>
      </p:nvGrpSpPr>
      <p:grpSpPr>
        <a:xfrm>
          <a:off x="0" y="0"/>
          <a:ext cx="0" cy="0"/>
          <a:chOff x="0" y="0"/>
          <a:chExt cx="0" cy="0"/>
        </a:xfrm>
      </p:grpSpPr>
      <p:sp>
        <p:nvSpPr>
          <p:cNvPr id="44" name="矩形: 圆角 43">
            <a:extLst>
              <a:ext uri="{FF2B5EF4-FFF2-40B4-BE49-F238E27FC236}">
                <a16:creationId xmlns:a16="http://schemas.microsoft.com/office/drawing/2014/main" id="{F846B0AA-D2C6-3863-DAB4-615A5D26007D}"/>
              </a:ext>
            </a:extLst>
          </p:cNvPr>
          <p:cNvSpPr/>
          <p:nvPr/>
        </p:nvSpPr>
        <p:spPr>
          <a:xfrm>
            <a:off x="247746" y="4459551"/>
            <a:ext cx="2598298" cy="1305230"/>
          </a:xfrm>
          <a:prstGeom prst="roundRect">
            <a:avLst/>
          </a:prstGeom>
          <a:solidFill>
            <a:srgbClr val="E6EBEE"/>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2" name="矩形: 圆角 41">
            <a:extLst>
              <a:ext uri="{FF2B5EF4-FFF2-40B4-BE49-F238E27FC236}">
                <a16:creationId xmlns:a16="http://schemas.microsoft.com/office/drawing/2014/main" id="{AD0C04FC-BE98-F2E4-19BA-5D1F94D1ED16}"/>
              </a:ext>
            </a:extLst>
          </p:cNvPr>
          <p:cNvSpPr/>
          <p:nvPr/>
        </p:nvSpPr>
        <p:spPr>
          <a:xfrm>
            <a:off x="255984" y="2693774"/>
            <a:ext cx="2598298" cy="1305230"/>
          </a:xfrm>
          <a:prstGeom prst="roundRect">
            <a:avLst/>
          </a:prstGeom>
          <a:solidFill>
            <a:srgbClr val="E6EBEE"/>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B87CDB97-61FA-60C6-931A-F3FAEFB85388}"/>
              </a:ext>
            </a:extLst>
          </p:cNvPr>
          <p:cNvSpPr>
            <a:spLocks noGrp="1"/>
          </p:cNvSpPr>
          <p:nvPr>
            <p:ph type="title"/>
          </p:nvPr>
        </p:nvSpPr>
        <p:spPr>
          <a:xfrm>
            <a:off x="482600" y="136525"/>
            <a:ext cx="2668310" cy="615159"/>
          </a:xfrm>
        </p:spPr>
        <p:txBody>
          <a:bodyPr/>
          <a:lstStyle/>
          <a:p>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Motivation</a:t>
            </a:r>
            <a:endParaRPr lang="zh-CN" altLang="en-US" dirty="0"/>
          </a:p>
        </p:txBody>
      </p:sp>
      <p:sp>
        <p:nvSpPr>
          <p:cNvPr id="4" name="灯片编号占位符 3">
            <a:extLst>
              <a:ext uri="{FF2B5EF4-FFF2-40B4-BE49-F238E27FC236}">
                <a16:creationId xmlns:a16="http://schemas.microsoft.com/office/drawing/2014/main" id="{3030A851-3DED-8AF0-AC22-8E948CA5D28E}"/>
              </a:ext>
            </a:extLst>
          </p:cNvPr>
          <p:cNvSpPr>
            <a:spLocks noGrp="1"/>
          </p:cNvSpPr>
          <p:nvPr>
            <p:ph type="sldNum" sz="quarter" idx="12"/>
          </p:nvPr>
        </p:nvSpPr>
        <p:spPr/>
        <p:txBody>
          <a:bodyPr/>
          <a:lstStyle/>
          <a:p>
            <a:fld id="{3ACD1EC8-6F57-41A7-99F1-FEDB2874BA2B}" type="slidenum">
              <a:rPr lang="zh-CN" altLang="en-US" smtClean="0"/>
              <a:t>3</a:t>
            </a:fld>
            <a:endParaRPr lang="zh-CN" altLang="en-US"/>
          </a:p>
        </p:txBody>
      </p:sp>
      <p:pic>
        <p:nvPicPr>
          <p:cNvPr id="3" name="图片 2">
            <a:extLst>
              <a:ext uri="{FF2B5EF4-FFF2-40B4-BE49-F238E27FC236}">
                <a16:creationId xmlns:a16="http://schemas.microsoft.com/office/drawing/2014/main" id="{491F9472-E751-0031-9CEF-FCBD22A8009E}"/>
              </a:ext>
            </a:extLst>
          </p:cNvPr>
          <p:cNvPicPr>
            <a:picLocks noChangeAspect="1"/>
          </p:cNvPicPr>
          <p:nvPr/>
        </p:nvPicPr>
        <p:blipFill>
          <a:blip r:embed="rId3"/>
          <a:stretch>
            <a:fillRect/>
          </a:stretch>
        </p:blipFill>
        <p:spPr>
          <a:xfrm>
            <a:off x="3105858" y="2287303"/>
            <a:ext cx="8928992" cy="3770019"/>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20A0DF9-AFA3-4BA6-0874-87D76DA183A8}"/>
                  </a:ext>
                </a:extLst>
              </p:cNvPr>
              <p:cNvSpPr txBox="1"/>
              <p:nvPr/>
            </p:nvSpPr>
            <p:spPr>
              <a:xfrm>
                <a:off x="8679906" y="6039795"/>
                <a:ext cx="3256722" cy="34913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One example given by </a:t>
                </a:r>
                <a14:m>
                  <m:oMath xmlns:m="http://schemas.openxmlformats.org/officeDocument/2006/math">
                    <m:sSup>
                      <m:sSupPr>
                        <m:ctrlPr>
                          <a:rPr lang="en-US" altLang="zh-CN" sz="1600" i="1" dirty="0">
                            <a:latin typeface="Cambria Math" panose="02040503050406030204" pitchFamily="18" charset="0"/>
                            <a:cs typeface="Times New Roman" panose="02020603050405020304" pitchFamily="18" charset="0"/>
                          </a:rPr>
                        </m:ctrlPr>
                      </m:sSupPr>
                      <m:e>
                        <m:r>
                          <m:rPr>
                            <m:nor/>
                          </m:rPr>
                          <a:rPr lang="en-US" altLang="zh-CN" sz="1600" b="0" i="0" dirty="0" smtClean="0">
                            <a:latin typeface="Cambria Math" panose="02040503050406030204" pitchFamily="18" charset="0"/>
                            <a:cs typeface="Times New Roman" panose="02020603050405020304" pitchFamily="18" charset="0"/>
                          </a:rPr>
                          <m:t>Wang</m:t>
                        </m:r>
                        <m:r>
                          <m:rPr>
                            <m:nor/>
                          </m:rPr>
                          <a:rPr lang="en-US" altLang="zh-CN" sz="1600" b="0" i="0" dirty="0" smtClean="0">
                            <a:latin typeface="Cambria Math" panose="02040503050406030204" pitchFamily="18" charset="0"/>
                            <a:cs typeface="Times New Roman" panose="02020603050405020304" pitchFamily="18" charset="0"/>
                          </a:rPr>
                          <m:t> </m:t>
                        </m:r>
                        <m:r>
                          <m:rPr>
                            <m:nor/>
                          </m:rPr>
                          <a:rPr lang="en-US" altLang="zh-CN" sz="1600" b="0" i="0" dirty="0" smtClean="0">
                            <a:latin typeface="Cambria Math" panose="02040503050406030204" pitchFamily="18" charset="0"/>
                            <a:cs typeface="Times New Roman" panose="02020603050405020304" pitchFamily="18" charset="0"/>
                          </a:rPr>
                          <m:t>et</m:t>
                        </m:r>
                        <m:r>
                          <m:rPr>
                            <m:nor/>
                          </m:rPr>
                          <a:rPr lang="en-US" altLang="zh-CN" sz="1600" b="0" i="0" dirty="0" smtClean="0">
                            <a:latin typeface="Cambria Math" panose="02040503050406030204" pitchFamily="18" charset="0"/>
                            <a:cs typeface="Times New Roman" panose="02020603050405020304" pitchFamily="18" charset="0"/>
                          </a:rPr>
                          <m:t> </m:t>
                        </m:r>
                        <m:r>
                          <m:rPr>
                            <m:nor/>
                          </m:rPr>
                          <a:rPr lang="en-US" altLang="zh-CN" sz="1600" b="0" i="0" dirty="0" smtClean="0">
                            <a:latin typeface="Cambria Math" panose="02040503050406030204" pitchFamily="18" charset="0"/>
                            <a:cs typeface="Times New Roman" panose="02020603050405020304" pitchFamily="18" charset="0"/>
                          </a:rPr>
                          <m:t>al</m:t>
                        </m:r>
                        <m:r>
                          <m:rPr>
                            <m:nor/>
                          </m:rPr>
                          <a:rPr lang="en-US" altLang="zh-CN" sz="1600" b="0" i="0" dirty="0" smtClean="0">
                            <a:latin typeface="Cambria Math" panose="02040503050406030204" pitchFamily="18" charset="0"/>
                            <a:cs typeface="Times New Roman" panose="02020603050405020304" pitchFamily="18" charset="0"/>
                          </a:rPr>
                          <m:t>.</m:t>
                        </m:r>
                      </m:e>
                      <m:sup>
                        <m:r>
                          <a:rPr lang="en-US" altLang="zh-CN" sz="1600" dirty="0" smtClean="0">
                            <a:latin typeface="Cambria Math" panose="02040503050406030204" pitchFamily="18" charset="0"/>
                            <a:cs typeface="Times New Roman" panose="02020603050405020304" pitchFamily="18" charset="0"/>
                          </a:rPr>
                          <m:t>[1]</m:t>
                        </m:r>
                      </m:sup>
                    </m:sSup>
                  </m:oMath>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420A0DF9-AFA3-4BA6-0874-87D76DA183A8}"/>
                  </a:ext>
                </a:extLst>
              </p:cNvPr>
              <p:cNvSpPr txBox="1">
                <a:spLocks noRot="1" noChangeAspect="1" noMove="1" noResize="1" noEditPoints="1" noAdjustHandles="1" noChangeArrowheads="1" noChangeShapeType="1" noTextEdit="1"/>
              </p:cNvSpPr>
              <p:nvPr/>
            </p:nvSpPr>
            <p:spPr>
              <a:xfrm>
                <a:off x="8679906" y="6039795"/>
                <a:ext cx="3256722" cy="349135"/>
              </a:xfrm>
              <a:prstGeom prst="rect">
                <a:avLst/>
              </a:prstGeom>
              <a:blipFill>
                <a:blip r:embed="rId4"/>
                <a:stretch>
                  <a:fillRect l="-1124" t="-1754" b="-2280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94CCE968-6817-0CA6-76B8-A8D49816F4BD}"/>
              </a:ext>
            </a:extLst>
          </p:cNvPr>
          <p:cNvSpPr txBox="1"/>
          <p:nvPr/>
        </p:nvSpPr>
        <p:spPr>
          <a:xfrm>
            <a:off x="236121" y="6519902"/>
            <a:ext cx="9064398" cy="369332"/>
          </a:xfrm>
          <a:prstGeom prst="rect">
            <a:avLst/>
          </a:prstGeom>
          <a:noFill/>
        </p:spPr>
        <p:txBody>
          <a:bodyPr wrap="square">
            <a:spAutoFit/>
          </a:bodyPr>
          <a:lstStyle/>
          <a:p>
            <a:r>
              <a:rPr lang="fr-FR" altLang="zh-CN" dirty="0">
                <a:solidFill>
                  <a:schemeClr val="bg1"/>
                </a:solidFill>
                <a:latin typeface="Times New Roman" panose="02020603050405020304" pitchFamily="18" charset="0"/>
                <a:cs typeface="Times New Roman" panose="02020603050405020304" pitchFamily="18" charset="0"/>
              </a:rPr>
              <a:t>[1] Wang X, Chen Y, Yuan L, et al. Executable code actions elicit better llm agents. ICML 2024.</a:t>
            </a:r>
            <a:endParaRPr lang="zh-CN" altLang="en-US"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D5C1418-B1ED-2FC5-A6C2-1705E2DE4951}"/>
                  </a:ext>
                </a:extLst>
              </p:cNvPr>
              <p:cNvSpPr txBox="1"/>
              <p:nvPr/>
            </p:nvSpPr>
            <p:spPr>
              <a:xfrm>
                <a:off x="1007425" y="1143578"/>
                <a:ext cx="10929203" cy="413318"/>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Prior </a:t>
                </a:r>
                <a14:m>
                  <m:oMath xmlns:m="http://schemas.openxmlformats.org/officeDocument/2006/math">
                    <m:sSup>
                      <m:sSupPr>
                        <m:ctrlPr>
                          <a:rPr lang="en-US" altLang="zh-CN" sz="2000" i="1" dirty="0" smtClean="0">
                            <a:latin typeface="Cambria Math" panose="02040503050406030204" pitchFamily="18" charset="0"/>
                          </a:rPr>
                        </m:ctrlPr>
                      </m:sSupPr>
                      <m:e>
                        <m:r>
                          <m:rPr>
                            <m:sty m:val="p"/>
                          </m:rPr>
                          <a:rPr lang="en-US" altLang="zh-CN" sz="2000" b="0" i="0" dirty="0" smtClean="0">
                            <a:latin typeface="Cambria Math" panose="02040503050406030204" pitchFamily="18" charset="0"/>
                          </a:rPr>
                          <m:t>work</m:t>
                        </m:r>
                      </m:e>
                      <m:sup>
                        <m:r>
                          <a:rPr lang="en-US" altLang="zh-CN" sz="2000" dirty="0">
                            <a:latin typeface="Cambria Math" panose="02040503050406030204" pitchFamily="18" charset="0"/>
                          </a:rPr>
                          <m:t>[1]</m:t>
                        </m:r>
                      </m:sup>
                    </m:sSup>
                  </m:oMath>
                </a14:m>
                <a:r>
                  <a:rPr lang="en-US" altLang="zh-CN" sz="2000" dirty="0">
                    <a:latin typeface="Times New Roman" panose="02020603050405020304" pitchFamily="18" charset="0"/>
                    <a:cs typeface="Times New Roman" panose="02020603050405020304" pitchFamily="18" charset="0"/>
                  </a:rPr>
                  <a:t> demonstrates the advantage of executable code as agent's action over text or JSON format.</a:t>
                </a:r>
              </a:p>
            </p:txBody>
          </p:sp>
        </mc:Choice>
        <mc:Fallback xmlns="">
          <p:sp>
            <p:nvSpPr>
              <p:cNvPr id="10" name="文本框 9">
                <a:extLst>
                  <a:ext uri="{FF2B5EF4-FFF2-40B4-BE49-F238E27FC236}">
                    <a16:creationId xmlns:a16="http://schemas.microsoft.com/office/drawing/2014/main" id="{0D5C1418-B1ED-2FC5-A6C2-1705E2DE4951}"/>
                  </a:ext>
                </a:extLst>
              </p:cNvPr>
              <p:cNvSpPr txBox="1">
                <a:spLocks noRot="1" noChangeAspect="1" noMove="1" noResize="1" noEditPoints="1" noAdjustHandles="1" noChangeArrowheads="1" noChangeShapeType="1" noTextEdit="1"/>
              </p:cNvSpPr>
              <p:nvPr/>
            </p:nvSpPr>
            <p:spPr>
              <a:xfrm>
                <a:off x="1007425" y="1143578"/>
                <a:ext cx="10929203" cy="413318"/>
              </a:xfrm>
              <a:prstGeom prst="rect">
                <a:avLst/>
              </a:prstGeom>
              <a:blipFill>
                <a:blip r:embed="rId5"/>
                <a:stretch>
                  <a:fillRect l="-558" t="-5970" b="-26866"/>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1A2A13B3-EE0A-D904-6223-A7E66F25A3B0}"/>
              </a:ext>
            </a:extLst>
          </p:cNvPr>
          <p:cNvPicPr>
            <a:picLocks noChangeAspect="1"/>
          </p:cNvPicPr>
          <p:nvPr/>
        </p:nvPicPr>
        <p:blipFill>
          <a:blip r:embed="rId6">
            <a:extLst>
              <a:ext uri="{28A0092B-C50C-407E-A947-70E740481C1C}">
                <a14:useLocalDpi xmlns:a14="http://schemas.microsoft.com/office/drawing/2010/main" val="0"/>
              </a:ext>
            </a:extLst>
          </a:blip>
          <a:srcRect l="25455" t="7207" r="15323" b="19675"/>
          <a:stretch>
            <a:fillRect/>
          </a:stretch>
        </p:blipFill>
        <p:spPr>
          <a:xfrm>
            <a:off x="595531" y="1053385"/>
            <a:ext cx="387178" cy="478029"/>
          </a:xfrm>
          <a:prstGeom prst="roundRect">
            <a:avLst>
              <a:gd name="adj" fmla="val 45009"/>
            </a:avLst>
          </a:prstGeom>
        </p:spPr>
      </p:pic>
      <p:pic>
        <p:nvPicPr>
          <p:cNvPr id="14" name="图片 13">
            <a:extLst>
              <a:ext uri="{FF2B5EF4-FFF2-40B4-BE49-F238E27FC236}">
                <a16:creationId xmlns:a16="http://schemas.microsoft.com/office/drawing/2014/main" id="{F7EF6E18-E18A-53E4-59FD-BF30E86163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680" y="1664580"/>
            <a:ext cx="478029" cy="478029"/>
          </a:xfrm>
          <a:prstGeom prst="rect">
            <a:avLst/>
          </a:prstGeom>
        </p:spPr>
      </p:pic>
      <p:sp>
        <p:nvSpPr>
          <p:cNvPr id="16" name="文本框 15">
            <a:extLst>
              <a:ext uri="{FF2B5EF4-FFF2-40B4-BE49-F238E27FC236}">
                <a16:creationId xmlns:a16="http://schemas.microsoft.com/office/drawing/2014/main" id="{10CE0B4E-8404-3D85-4535-16D6543AE080}"/>
              </a:ext>
            </a:extLst>
          </p:cNvPr>
          <p:cNvSpPr txBox="1"/>
          <p:nvPr/>
        </p:nvSpPr>
        <p:spPr>
          <a:xfrm>
            <a:off x="1007425" y="1713281"/>
            <a:ext cx="6104238" cy="400110"/>
          </a:xfrm>
          <a:prstGeom prst="rect">
            <a:avLst/>
          </a:prstGeom>
          <a:noFill/>
        </p:spPr>
        <p:txBody>
          <a:bodyPr wrap="square">
            <a:spAutoFit/>
          </a:bodyPr>
          <a:lstStyle/>
          <a:p>
            <a:r>
              <a:rPr lang="en-US" altLang="zh-CN" sz="2000" b="1" i="1" dirty="0">
                <a:latin typeface="Times New Roman" panose="02020603050405020304" pitchFamily="18" charset="0"/>
                <a:cs typeface="Times New Roman" panose="02020603050405020304" pitchFamily="18" charset="0"/>
              </a:rPr>
              <a:t>How about using pseudocode to represent plan?  </a:t>
            </a:r>
            <a:endParaRPr lang="zh-CN" altLang="en-US" sz="2000" b="1" i="1" dirty="0">
              <a:latin typeface="Times New Roman" panose="02020603050405020304" pitchFamily="18" charset="0"/>
              <a:cs typeface="Times New Roman" panose="02020603050405020304" pitchFamily="18" charset="0"/>
            </a:endParaRPr>
          </a:p>
        </p:txBody>
      </p:sp>
      <p:grpSp>
        <p:nvGrpSpPr>
          <p:cNvPr id="39" name="组合 38">
            <a:extLst>
              <a:ext uri="{FF2B5EF4-FFF2-40B4-BE49-F238E27FC236}">
                <a16:creationId xmlns:a16="http://schemas.microsoft.com/office/drawing/2014/main" id="{CE0DE050-763C-B8D7-B42F-F534AD1944BD}"/>
              </a:ext>
            </a:extLst>
          </p:cNvPr>
          <p:cNvGrpSpPr/>
          <p:nvPr/>
        </p:nvGrpSpPr>
        <p:grpSpPr>
          <a:xfrm>
            <a:off x="507560" y="2879538"/>
            <a:ext cx="2354960" cy="1063300"/>
            <a:chOff x="507560" y="2736305"/>
            <a:chExt cx="2354960" cy="1063300"/>
          </a:xfrm>
        </p:grpSpPr>
        <p:pic>
          <p:nvPicPr>
            <p:cNvPr id="18" name="图片 17">
              <a:extLst>
                <a:ext uri="{FF2B5EF4-FFF2-40B4-BE49-F238E27FC236}">
                  <a16:creationId xmlns:a16="http://schemas.microsoft.com/office/drawing/2014/main" id="{D844AA2F-07A5-B386-A8DB-E39E167DA4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0215" y="2736305"/>
              <a:ext cx="663190" cy="663190"/>
            </a:xfrm>
            <a:prstGeom prst="rect">
              <a:avLst/>
            </a:prstGeom>
          </p:spPr>
        </p:pic>
        <p:pic>
          <p:nvPicPr>
            <p:cNvPr id="20" name="图片 19">
              <a:extLst>
                <a:ext uri="{FF2B5EF4-FFF2-40B4-BE49-F238E27FC236}">
                  <a16:creationId xmlns:a16="http://schemas.microsoft.com/office/drawing/2014/main" id="{3C856F2B-7A5C-7D73-7EE0-596A090B42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640" y="2801492"/>
              <a:ext cx="536449" cy="536449"/>
            </a:xfrm>
            <a:prstGeom prst="rect">
              <a:avLst/>
            </a:prstGeom>
          </p:spPr>
        </p:pic>
        <p:cxnSp>
          <p:nvCxnSpPr>
            <p:cNvPr id="22" name="直接箭头连接符 21">
              <a:extLst>
                <a:ext uri="{FF2B5EF4-FFF2-40B4-BE49-F238E27FC236}">
                  <a16:creationId xmlns:a16="http://schemas.microsoft.com/office/drawing/2014/main" id="{863B6166-A833-1DFC-4EC8-22B8A5877C39}"/>
                </a:ext>
              </a:extLst>
            </p:cNvPr>
            <p:cNvCxnSpPr>
              <a:cxnSpLocks/>
            </p:cNvCxnSpPr>
            <p:nvPr/>
          </p:nvCxnSpPr>
          <p:spPr>
            <a:xfrm>
              <a:off x="1191956" y="3178395"/>
              <a:ext cx="6006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1281DE08-E456-3481-F271-81EA001E7966}"/>
                </a:ext>
              </a:extLst>
            </p:cNvPr>
            <p:cNvSpPr txBox="1"/>
            <p:nvPr/>
          </p:nvSpPr>
          <p:spPr>
            <a:xfrm>
              <a:off x="507560" y="3358977"/>
              <a:ext cx="663190" cy="400110"/>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plan</a:t>
              </a:r>
              <a:endParaRPr lang="zh-CN" altLang="en-US" sz="20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C042A19F-C420-92DD-8F16-2EA2E4EA4286}"/>
                </a:ext>
              </a:extLst>
            </p:cNvPr>
            <p:cNvSpPr txBox="1"/>
            <p:nvPr/>
          </p:nvSpPr>
          <p:spPr>
            <a:xfrm>
              <a:off x="1841715" y="3399495"/>
              <a:ext cx="1020805" cy="400110"/>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actions</a:t>
              </a:r>
              <a:endParaRPr lang="zh-CN" altLang="en-US" sz="2000" dirty="0">
                <a:latin typeface="Times New Roman" panose="02020603050405020304" pitchFamily="18" charset="0"/>
                <a:cs typeface="Times New Roman" panose="02020603050405020304" pitchFamily="18" charset="0"/>
              </a:endParaRPr>
            </a:p>
          </p:txBody>
        </p:sp>
      </p:grpSp>
      <p:grpSp>
        <p:nvGrpSpPr>
          <p:cNvPr id="37" name="组合 36">
            <a:extLst>
              <a:ext uri="{FF2B5EF4-FFF2-40B4-BE49-F238E27FC236}">
                <a16:creationId xmlns:a16="http://schemas.microsoft.com/office/drawing/2014/main" id="{A8913C5F-D6AA-4DE4-738A-C185FFA2DA53}"/>
              </a:ext>
            </a:extLst>
          </p:cNvPr>
          <p:cNvGrpSpPr/>
          <p:nvPr/>
        </p:nvGrpSpPr>
        <p:grpSpPr>
          <a:xfrm>
            <a:off x="223009" y="4554309"/>
            <a:ext cx="2496113" cy="1090638"/>
            <a:chOff x="177113" y="4013948"/>
            <a:chExt cx="2496113" cy="1090638"/>
          </a:xfrm>
        </p:grpSpPr>
        <p:sp>
          <p:nvSpPr>
            <p:cNvPr id="31" name="文本框 30">
              <a:extLst>
                <a:ext uri="{FF2B5EF4-FFF2-40B4-BE49-F238E27FC236}">
                  <a16:creationId xmlns:a16="http://schemas.microsoft.com/office/drawing/2014/main" id="{1CF9C9F7-907B-8172-C4F0-5993ADAF968A}"/>
                </a:ext>
              </a:extLst>
            </p:cNvPr>
            <p:cNvSpPr txBox="1"/>
            <p:nvPr/>
          </p:nvSpPr>
          <p:spPr>
            <a:xfrm>
              <a:off x="177113" y="4695903"/>
              <a:ext cx="1445741" cy="400110"/>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pseudocode</a:t>
              </a:r>
              <a:endParaRPr lang="zh-CN" altLang="en-US" sz="2000" dirty="0">
                <a:latin typeface="Times New Roman" panose="02020603050405020304" pitchFamily="18" charset="0"/>
                <a:cs typeface="Times New Roman" panose="02020603050405020304" pitchFamily="18" charset="0"/>
              </a:endParaRPr>
            </a:p>
          </p:txBody>
        </p:sp>
        <p:pic>
          <p:nvPicPr>
            <p:cNvPr id="32" name="图片 31">
              <a:extLst>
                <a:ext uri="{FF2B5EF4-FFF2-40B4-BE49-F238E27FC236}">
                  <a16:creationId xmlns:a16="http://schemas.microsoft.com/office/drawing/2014/main" id="{F4642F0B-7DA9-3173-8044-5C4F5EFC90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640" y="4139407"/>
              <a:ext cx="585713" cy="585713"/>
            </a:xfrm>
            <a:prstGeom prst="rect">
              <a:avLst/>
            </a:prstGeom>
          </p:spPr>
        </p:pic>
        <p:cxnSp>
          <p:nvCxnSpPr>
            <p:cNvPr id="33" name="直接箭头连接符 32">
              <a:extLst>
                <a:ext uri="{FF2B5EF4-FFF2-40B4-BE49-F238E27FC236}">
                  <a16:creationId xmlns:a16="http://schemas.microsoft.com/office/drawing/2014/main" id="{0182CF9C-C2EE-88C5-3C4D-5000EF860404}"/>
                </a:ext>
              </a:extLst>
            </p:cNvPr>
            <p:cNvCxnSpPr>
              <a:cxnSpLocks/>
            </p:cNvCxnSpPr>
            <p:nvPr/>
          </p:nvCxnSpPr>
          <p:spPr>
            <a:xfrm>
              <a:off x="1200683" y="4465215"/>
              <a:ext cx="6006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5" name="图片 34">
              <a:extLst>
                <a:ext uri="{FF2B5EF4-FFF2-40B4-BE49-F238E27FC236}">
                  <a16:creationId xmlns:a16="http://schemas.microsoft.com/office/drawing/2014/main" id="{2F1F7517-2D9E-5DAE-F813-B8C85BC09D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4872" y="4013948"/>
              <a:ext cx="788354" cy="788354"/>
            </a:xfrm>
            <a:prstGeom prst="rect">
              <a:avLst/>
            </a:prstGeom>
          </p:spPr>
        </p:pic>
        <p:sp>
          <p:nvSpPr>
            <p:cNvPr id="36" name="文本框 35">
              <a:extLst>
                <a:ext uri="{FF2B5EF4-FFF2-40B4-BE49-F238E27FC236}">
                  <a16:creationId xmlns:a16="http://schemas.microsoft.com/office/drawing/2014/main" id="{5898F5D3-C693-CF63-5962-F57FC2E4DFD7}"/>
                </a:ext>
              </a:extLst>
            </p:cNvPr>
            <p:cNvSpPr txBox="1"/>
            <p:nvPr/>
          </p:nvSpPr>
          <p:spPr>
            <a:xfrm>
              <a:off x="1910364" y="4704476"/>
              <a:ext cx="737370" cy="400110"/>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code</a:t>
              </a:r>
              <a:endParaRPr lang="zh-CN" altLang="en-US" sz="2000" dirty="0">
                <a:latin typeface="Times New Roman" panose="02020603050405020304" pitchFamily="18" charset="0"/>
                <a:cs typeface="Times New Roman" panose="02020603050405020304" pitchFamily="18" charset="0"/>
              </a:endParaRPr>
            </a:p>
          </p:txBody>
        </p:sp>
      </p:grpSp>
      <p:pic>
        <p:nvPicPr>
          <p:cNvPr id="41" name="图片 40">
            <a:extLst>
              <a:ext uri="{FF2B5EF4-FFF2-40B4-BE49-F238E27FC236}">
                <a16:creationId xmlns:a16="http://schemas.microsoft.com/office/drawing/2014/main" id="{B56C6BB3-9928-DC80-5FB3-10BAE74F07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208527" y="3966067"/>
            <a:ext cx="525077" cy="525077"/>
          </a:xfrm>
          <a:prstGeom prst="rect">
            <a:avLst/>
          </a:prstGeom>
        </p:spPr>
      </p:pic>
      <p:sp>
        <p:nvSpPr>
          <p:cNvPr id="46" name="文本框 45">
            <a:extLst>
              <a:ext uri="{FF2B5EF4-FFF2-40B4-BE49-F238E27FC236}">
                <a16:creationId xmlns:a16="http://schemas.microsoft.com/office/drawing/2014/main" id="{21F83D90-27FA-2FC5-24AF-22C3351A53AF}"/>
              </a:ext>
            </a:extLst>
          </p:cNvPr>
          <p:cNvSpPr txBox="1"/>
          <p:nvPr/>
        </p:nvSpPr>
        <p:spPr>
          <a:xfrm>
            <a:off x="7326394" y="1738139"/>
            <a:ext cx="4763346" cy="369332"/>
          </a:xfrm>
          <a:prstGeom prst="rect">
            <a:avLst/>
          </a:prstGeom>
          <a:noFill/>
        </p:spPr>
        <p:txBody>
          <a:bodyPr wrap="square">
            <a:spAutoFit/>
          </a:bodyPr>
          <a:lstStyle/>
          <a:p>
            <a:r>
              <a:rPr lang="en-US" altLang="zh-CN" sz="1800" b="1" i="1" dirty="0">
                <a:solidFill>
                  <a:srgbClr val="44659F"/>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Pseudocode-style Plan (P-code Plan)</a:t>
            </a:r>
            <a:endParaRPr lang="zh-CN" altLang="en-US" b="1" i="1" dirty="0">
              <a:solidFill>
                <a:srgbClr val="44659F"/>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endParaRPr>
          </a:p>
        </p:txBody>
      </p:sp>
      <p:pic>
        <p:nvPicPr>
          <p:cNvPr id="52" name="图片 51">
            <a:extLst>
              <a:ext uri="{FF2B5EF4-FFF2-40B4-BE49-F238E27FC236}">
                <a16:creationId xmlns:a16="http://schemas.microsoft.com/office/drawing/2014/main" id="{219C45B5-EEDD-21B8-2036-40F905E1D7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26542" y="1718865"/>
            <a:ext cx="402111" cy="402111"/>
          </a:xfrm>
          <a:prstGeom prst="rect">
            <a:avLst/>
          </a:prstGeom>
        </p:spPr>
      </p:pic>
    </p:spTree>
    <p:extLst>
      <p:ext uri="{BB962C8B-B14F-4D97-AF65-F5344CB8AC3E}">
        <p14:creationId xmlns:p14="http://schemas.microsoft.com/office/powerpoint/2010/main" val="407763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28672C-2A8E-4FFA-B9DD-45B50A245DC3}"/>
              </a:ext>
            </a:extLst>
          </p:cNvPr>
          <p:cNvSpPr>
            <a:spLocks noGrp="1"/>
          </p:cNvSpPr>
          <p:nvPr>
            <p:ph type="title"/>
          </p:nvPr>
        </p:nvSpPr>
        <p:spPr>
          <a:xfrm>
            <a:off x="482599" y="64656"/>
            <a:ext cx="10137373" cy="672573"/>
          </a:xfrm>
        </p:spPr>
        <p:txBody>
          <a:bodyPr/>
          <a:lstStyle/>
          <a:p>
            <a:pPr>
              <a:lnSpc>
                <a:spcPct val="100000"/>
              </a:lnSpc>
            </a:pPr>
            <a:r>
              <a:rPr lang="en-US" altLang="zh-CN" dirty="0">
                <a:latin typeface="Times New Roman" panose="02020603050405020304" pitchFamily="18" charset="0"/>
                <a:cs typeface="Times New Roman" panose="02020603050405020304" pitchFamily="18" charset="0"/>
              </a:rPr>
              <a:t>Definition of P-code Plan</a:t>
            </a:r>
            <a:endParaRPr lang="zh-CN" altLang="en-US" dirty="0">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B0DCD223-8F37-46D0-9AFE-079B3C2852E2}"/>
              </a:ext>
            </a:extLst>
          </p:cNvPr>
          <p:cNvSpPr>
            <a:spLocks noGrp="1"/>
          </p:cNvSpPr>
          <p:nvPr>
            <p:ph type="sldNum" sz="quarter" idx="12"/>
          </p:nvPr>
        </p:nvSpPr>
        <p:spPr/>
        <p:txBody>
          <a:bodyPr/>
          <a:lstStyle/>
          <a:p>
            <a:fld id="{3ACD1EC8-6F57-41A7-99F1-FEDB2874BA2B}" type="slidenum">
              <a:rPr lang="zh-CN" altLang="en-US" smtClean="0"/>
              <a:t>4</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2FDB884-ACA5-4812-3254-F36F681AF11B}"/>
                  </a:ext>
                </a:extLst>
              </p:cNvPr>
              <p:cNvSpPr txBox="1"/>
              <p:nvPr/>
            </p:nvSpPr>
            <p:spPr>
              <a:xfrm>
                <a:off x="575668" y="1139284"/>
                <a:ext cx="10729192" cy="2822376"/>
              </a:xfrm>
              <a:prstGeom prst="rect">
                <a:avLst/>
              </a:prstGeom>
              <a:noFill/>
            </p:spPr>
            <p:txBody>
              <a:bodyPr wrap="square">
                <a:spAutoFit/>
              </a:bodyPr>
              <a:lstStyle/>
              <a:p>
                <a:pPr marL="0" lvl="1" indent="-342900">
                  <a:lnSpc>
                    <a:spcPct val="110000"/>
                  </a:lnSpc>
                  <a:spcBef>
                    <a:spcPts val="600"/>
                  </a:spcBef>
                  <a:buFont typeface="Arial" panose="020B0604020202020204" pitchFamily="34" charset="0"/>
                  <a:buChar char="•"/>
                </a:pPr>
                <a:r>
                  <a:rPr lang="en-US" altLang="zh-CN" sz="2000" b="1" dirty="0">
                    <a:solidFill>
                      <a:schemeClr val="accent2">
                        <a:lumMod val="50000"/>
                      </a:schemeClr>
                    </a:solidFill>
                    <a:latin typeface="Times New Roman" panose="02020603050405020304" pitchFamily="18" charset="0"/>
                    <a:cs typeface="Times New Roman" panose="02020603050405020304" pitchFamily="18" charset="0"/>
                  </a:rPr>
                  <a:t>P-code Plan. </a:t>
                </a:r>
                <a14:m>
                  <m:oMath xmlns:m="http://schemas.openxmlformats.org/officeDocument/2006/math">
                    <m:r>
                      <a:rPr lang="en-US" altLang="zh-CN" sz="2000">
                        <a:solidFill>
                          <a:schemeClr val="tx1">
                            <a:lumMod val="65000"/>
                            <a:lumOff val="35000"/>
                          </a:schemeClr>
                        </a:solidFill>
                        <a:latin typeface="Cambria Math" panose="02040503050406030204" pitchFamily="18" charset="0"/>
                      </a:rPr>
                      <m:t>(</m:t>
                    </m:r>
                    <m:sSub>
                      <m:sSubPr>
                        <m:ctrlPr>
                          <a:rPr lang="en-US" altLang="zh-CN" sz="2000" i="1">
                            <a:solidFill>
                              <a:schemeClr val="tx1">
                                <a:lumMod val="65000"/>
                                <a:lumOff val="35000"/>
                              </a:schemeClr>
                            </a:solidFill>
                            <a:latin typeface="Cambria Math" panose="02040503050406030204" pitchFamily="18" charset="0"/>
                          </a:rPr>
                        </m:ctrlPr>
                      </m:sSubPr>
                      <m:e>
                        <m:r>
                          <a:rPr lang="en-US" altLang="zh-CN" sz="2000">
                            <a:solidFill>
                              <a:schemeClr val="tx1">
                                <a:lumMod val="65000"/>
                                <a:lumOff val="35000"/>
                              </a:schemeClr>
                            </a:solidFill>
                            <a:latin typeface="Cambria Math" panose="02040503050406030204" pitchFamily="18" charset="0"/>
                          </a:rPr>
                          <m:t>𝑃</m:t>
                        </m:r>
                      </m:e>
                      <m:sub>
                        <m:r>
                          <a:rPr lang="en-US" altLang="zh-CN" sz="2000">
                            <a:solidFill>
                              <a:schemeClr val="tx1">
                                <a:lumMod val="65000"/>
                                <a:lumOff val="35000"/>
                              </a:schemeClr>
                            </a:solidFill>
                            <a:latin typeface="Cambria Math" panose="02040503050406030204" pitchFamily="18" charset="0"/>
                          </a:rPr>
                          <m:t>𝑠</m:t>
                        </m:r>
                      </m:sub>
                    </m:sSub>
                    <m:r>
                      <a:rPr lang="en-US" altLang="zh-CN" sz="2000">
                        <a:solidFill>
                          <a:schemeClr val="tx1">
                            <a:lumMod val="65000"/>
                            <a:lumOff val="35000"/>
                          </a:schemeClr>
                        </a:solidFill>
                        <a:latin typeface="Cambria Math" panose="02040503050406030204" pitchFamily="18" charset="0"/>
                      </a:rPr>
                      <m:t>,</m:t>
                    </m:r>
                    <m:r>
                      <a:rPr lang="en-US" altLang="zh-CN" sz="2000">
                        <a:solidFill>
                          <a:schemeClr val="tx1">
                            <a:lumMod val="65000"/>
                            <a:lumOff val="35000"/>
                          </a:schemeClr>
                        </a:solidFill>
                        <a:latin typeface="Cambria Math" panose="02040503050406030204" pitchFamily="18" charset="0"/>
                      </a:rPr>
                      <m:t>𝐸</m:t>
                    </m:r>
                    <m:r>
                      <a:rPr lang="en-US" altLang="zh-CN" sz="2000" b="0" smtClean="0">
                        <a:solidFill>
                          <a:schemeClr val="tx1"/>
                        </a:solidFill>
                        <a:latin typeface="Cambria Math" panose="02040503050406030204" pitchFamily="18" charset="0"/>
                      </a:rPr>
                      <m:t>)</m:t>
                    </m:r>
                  </m:oMath>
                </a14:m>
                <a:r>
                  <a:rPr lang="en-US" altLang="zh-CN" sz="2000" dirty="0">
                    <a:solidFill>
                      <a:schemeClr val="tx1"/>
                    </a:solidFill>
                    <a:latin typeface="Times New Roman" panose="02020603050405020304" pitchFamily="18" charset="0"/>
                    <a:cs typeface="Times New Roman" panose="02020603050405020304" pitchFamily="18" charset="0"/>
                  </a:rPr>
                  <a:t>, the combination of </a:t>
                </a:r>
                <a:r>
                  <a:rPr lang="en-US" altLang="zh-CN" sz="2000" dirty="0">
                    <a:latin typeface="Times New Roman" panose="02020603050405020304" pitchFamily="18" charset="0"/>
                    <a:cs typeface="Times New Roman" panose="02020603050405020304" pitchFamily="18" charset="0"/>
                  </a:rPr>
                  <a:t>abstract planning steps and task-specific planning entities</a:t>
                </a:r>
              </a:p>
              <a:p>
                <a:pPr marL="603058" lvl="2" indent="-342900">
                  <a:lnSpc>
                    <a:spcPct val="110000"/>
                  </a:lnSpc>
                  <a:spcBef>
                    <a:spcPts val="600"/>
                  </a:spcBef>
                  <a:buFont typeface="Arial" panose="020B0604020202020204" pitchFamily="34" charset="0"/>
                  <a:buChar char="•"/>
                </a:pPr>
                <a:r>
                  <a:rPr lang="en-US"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Planning Step</a:t>
                </a:r>
                <a:r>
                  <a:rPr lang="en-US" altLang="zh-CN" sz="2000" b="1"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 </a:t>
                </a:r>
                <a14:m>
                  <m:oMath xmlns:m="http://schemas.openxmlformats.org/officeDocument/2006/math">
                    <m:sSub>
                      <m:sSubPr>
                        <m:ctrlPr>
                          <a:rPr lang="en-US" altLang="zh-CN" sz="2000" i="1" smtClean="0">
                            <a:solidFill>
                              <a:schemeClr val="tx1">
                                <a:lumMod val="65000"/>
                                <a:lumOff val="35000"/>
                              </a:schemeClr>
                            </a:solidFill>
                            <a:latin typeface="Cambria Math" panose="02040503050406030204" pitchFamily="18" charset="0"/>
                            <a:ea typeface="微软雅黑"/>
                            <a:cs typeface="Times New Roman" panose="02020603050405020304" pitchFamily="18" charset="0"/>
                          </a:rPr>
                        </m:ctrlPr>
                      </m:sSubPr>
                      <m:e>
                        <m:r>
                          <a:rPr lang="en-US" altLang="zh-CN" sz="2000" b="0" i="1" smtClean="0">
                            <a:solidFill>
                              <a:schemeClr val="tx1">
                                <a:lumMod val="65000"/>
                                <a:lumOff val="35000"/>
                              </a:schemeClr>
                            </a:solidFill>
                            <a:latin typeface="Cambria Math" panose="02040503050406030204" pitchFamily="18" charset="0"/>
                            <a:ea typeface="微软雅黑"/>
                            <a:cs typeface="Times New Roman" panose="02020603050405020304" pitchFamily="18" charset="0"/>
                          </a:rPr>
                          <m:t>𝑃</m:t>
                        </m:r>
                      </m:e>
                      <m:sub>
                        <m:r>
                          <a:rPr lang="en-US" altLang="zh-CN" sz="2000" b="0" i="1" smtClean="0">
                            <a:solidFill>
                              <a:schemeClr val="tx1">
                                <a:lumMod val="65000"/>
                                <a:lumOff val="35000"/>
                              </a:schemeClr>
                            </a:solidFill>
                            <a:latin typeface="Cambria Math" panose="02040503050406030204" pitchFamily="18" charset="0"/>
                            <a:ea typeface="微软雅黑"/>
                            <a:cs typeface="Times New Roman" panose="02020603050405020304" pitchFamily="18" charset="0"/>
                          </a:rPr>
                          <m:t>𝑠</m:t>
                        </m:r>
                      </m:sub>
                    </m:sSub>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 = (</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𝑖𝑑</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 </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𝑛𝑎𝑚𝑒</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 [</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𝑝𝑎𝑟𝑎𝑚𝑒𝑡𝑒𝑟</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 [</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𝑟𝑒𝑡𝑢𝑟𝑛</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 </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𝑣𝑎𝑙𝑢𝑒</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 [</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𝑐𝑜𝑛𝑡𝑟𝑜𝑙</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 </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𝑓𝑙𝑜𝑤</m:t>
                    </m:r>
                    <m:r>
                      <a:rPr lang="en-US" altLang="zh-CN" sz="2000" i="1">
                        <a:solidFill>
                          <a:schemeClr val="tx1">
                            <a:lumMod val="65000"/>
                            <a:lumOff val="35000"/>
                          </a:schemeClr>
                        </a:solidFill>
                        <a:latin typeface="Cambria Math" panose="02040503050406030204" pitchFamily="18" charset="0"/>
                        <a:ea typeface="微软雅黑"/>
                        <a:cs typeface="Times New Roman" panose="02020603050405020304" pitchFamily="18" charset="0"/>
                      </a:rPr>
                      <m:t>])</m:t>
                    </m:r>
                  </m:oMath>
                </a14:m>
                <a:endPar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endParaRPr>
              </a:p>
              <a:p>
                <a:pPr marL="1206118" lvl="3" indent="-342900">
                  <a:lnSpc>
                    <a:spcPct val="110000"/>
                  </a:lnSpc>
                  <a:spcBef>
                    <a:spcPts val="600"/>
                  </a:spcBef>
                  <a:buFont typeface="Arial" panose="020B0604020202020204" pitchFamily="34" charset="0"/>
                  <a:buChar char="•"/>
                </a:pPr>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Similar to function in traditional programming languages, one planning step usually corresponds to a subset of actions oriented to one subtask.</a:t>
                </a:r>
                <a:endPar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endParaRPr>
              </a:p>
              <a:p>
                <a:pPr marL="1206118" lvl="3" indent="-342900">
                  <a:lnSpc>
                    <a:spcPct val="110000"/>
                  </a:lnSpc>
                  <a:spcBef>
                    <a:spcPts val="600"/>
                  </a:spcBef>
                  <a:buFont typeface="Arial" panose="020B0604020202020204" pitchFamily="34" charset="0"/>
                  <a:buChar char="•"/>
                </a:pPr>
                <a14:m>
                  <m:oMath xmlns:m="http://schemas.openxmlformats.org/officeDocument/2006/math">
                    <m:r>
                      <a:rPr lang="en-US" altLang="zh-CN" sz="2000" i="1">
                        <a:solidFill>
                          <a:schemeClr val="tx1">
                            <a:lumMod val="65000"/>
                            <a:lumOff val="35000"/>
                          </a:schemeClr>
                        </a:solidFill>
                        <a:latin typeface="Cambria Math" panose="02040503050406030204" pitchFamily="18" charset="0"/>
                        <a:cs typeface="Times New Roman" panose="02020603050405020304" pitchFamily="18" charset="0"/>
                      </a:rPr>
                      <m:t>𝑛𝑎𝑚𝑒</m:t>
                    </m:r>
                  </m:oMath>
                </a14:m>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 abstracts a function identifier to describe the reasoning process of this subtask.</a:t>
                </a:r>
              </a:p>
              <a:p>
                <a:pPr marL="603058" lvl="2" indent="-342900">
                  <a:lnSpc>
                    <a:spcPct val="110000"/>
                  </a:lnSpc>
                  <a:spcBef>
                    <a:spcPts val="600"/>
                  </a:spcBef>
                  <a:buFont typeface="Arial" panose="020B0604020202020204" pitchFamily="34" charset="0"/>
                  <a:buChar char="•"/>
                </a:pPr>
                <a:r>
                  <a:rPr lang="en-US"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Planning Entity</a:t>
                </a:r>
                <a:r>
                  <a:rPr lang="en-US" altLang="zh-CN" sz="2000" b="1"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 </a:t>
                </a:r>
                <a14:m>
                  <m:oMath xmlns:m="http://schemas.openxmlformats.org/officeDocument/2006/math">
                    <m:r>
                      <a:rPr lang="en-US" altLang="zh-CN" sz="2000" b="0" i="1" dirty="0" smtClean="0">
                        <a:solidFill>
                          <a:schemeClr val="tx1">
                            <a:lumMod val="65000"/>
                            <a:lumOff val="35000"/>
                          </a:schemeClr>
                        </a:solidFill>
                        <a:latin typeface="Cambria Math" panose="02040503050406030204" pitchFamily="18" charset="0"/>
                        <a:ea typeface="微软雅黑"/>
                        <a:cs typeface="Times New Roman" panose="02020603050405020304" pitchFamily="18" charset="0"/>
                      </a:rPr>
                      <m:t>𝐸</m:t>
                    </m:r>
                    <m:r>
                      <m:rPr>
                        <m:nor/>
                      </m:rP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m:t> = {</m:t>
                    </m:r>
                    <m:sSub>
                      <m:sSubPr>
                        <m:ctrlPr>
                          <a:rPr lang="en-US" altLang="zh-CN" sz="2000" i="1" dirty="0" smtClean="0">
                            <a:solidFill>
                              <a:schemeClr val="tx1">
                                <a:lumMod val="65000"/>
                                <a:lumOff val="35000"/>
                              </a:schemeClr>
                            </a:solidFill>
                            <a:latin typeface="Cambria Math" panose="02040503050406030204" pitchFamily="18" charset="0"/>
                            <a:ea typeface="微软雅黑"/>
                            <a:cs typeface="Times New Roman" panose="02020603050405020304" pitchFamily="18" charset="0"/>
                          </a:rPr>
                        </m:ctrlPr>
                      </m:sSubPr>
                      <m:e>
                        <m:r>
                          <a:rPr lang="en-US" altLang="zh-CN" sz="2000" b="0" i="1" dirty="0" smtClean="0">
                            <a:solidFill>
                              <a:schemeClr val="tx1">
                                <a:lumMod val="65000"/>
                                <a:lumOff val="35000"/>
                              </a:schemeClr>
                            </a:solidFill>
                            <a:latin typeface="Cambria Math" panose="02040503050406030204" pitchFamily="18" charset="0"/>
                            <a:ea typeface="微软雅黑"/>
                            <a:cs typeface="Times New Roman" panose="02020603050405020304" pitchFamily="18" charset="0"/>
                          </a:rPr>
                          <m:t>𝑒</m:t>
                        </m:r>
                      </m:e>
                      <m:sub>
                        <m:r>
                          <a:rPr lang="en-US" altLang="zh-CN" sz="2000" b="0" i="1" dirty="0" smtClean="0">
                            <a:solidFill>
                              <a:schemeClr val="tx1">
                                <a:lumMod val="65000"/>
                                <a:lumOff val="35000"/>
                              </a:schemeClr>
                            </a:solidFill>
                            <a:latin typeface="Cambria Math" panose="02040503050406030204" pitchFamily="18" charset="0"/>
                            <a:ea typeface="微软雅黑"/>
                            <a:cs typeface="Times New Roman" panose="02020603050405020304" pitchFamily="18" charset="0"/>
                          </a:rPr>
                          <m:t>1</m:t>
                        </m:r>
                      </m:sub>
                    </m:sSub>
                    <m:r>
                      <m:rPr>
                        <m:nor/>
                      </m:rP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m:t>,</m:t>
                    </m:r>
                    <m:r>
                      <a:rPr lang="en-US" altLang="zh-CN" sz="2000" b="0" i="1" dirty="0" smtClean="0">
                        <a:solidFill>
                          <a:schemeClr val="tx1">
                            <a:lumMod val="65000"/>
                            <a:lumOff val="35000"/>
                          </a:schemeClr>
                        </a:solidFill>
                        <a:latin typeface="Cambria Math" panose="02040503050406030204" pitchFamily="18" charset="0"/>
                        <a:ea typeface="微软雅黑"/>
                        <a:cs typeface="Times New Roman" panose="02020603050405020304" pitchFamily="18" charset="0"/>
                      </a:rPr>
                      <m:t>   </m:t>
                    </m:r>
                    <m:sSub>
                      <m:sSubPr>
                        <m:ctrlPr>
                          <a:rPr lang="en-US" altLang="zh-CN" sz="2000" i="1" dirty="0">
                            <a:solidFill>
                              <a:schemeClr val="tx1">
                                <a:lumMod val="65000"/>
                                <a:lumOff val="35000"/>
                              </a:schemeClr>
                            </a:solidFill>
                            <a:latin typeface="Cambria Math" panose="02040503050406030204" pitchFamily="18" charset="0"/>
                            <a:ea typeface="微软雅黑"/>
                            <a:cs typeface="Times New Roman" panose="02020603050405020304" pitchFamily="18" charset="0"/>
                          </a:rPr>
                        </m:ctrlPr>
                      </m:sSubPr>
                      <m:e>
                        <m:r>
                          <a:rPr lang="en-US" altLang="zh-CN" sz="2000" b="0" i="1" dirty="0">
                            <a:solidFill>
                              <a:schemeClr val="tx1">
                                <a:lumMod val="65000"/>
                                <a:lumOff val="35000"/>
                              </a:schemeClr>
                            </a:solidFill>
                            <a:latin typeface="Cambria Math" panose="02040503050406030204" pitchFamily="18" charset="0"/>
                            <a:ea typeface="微软雅黑"/>
                            <a:cs typeface="Times New Roman" panose="02020603050405020304" pitchFamily="18" charset="0"/>
                          </a:rPr>
                          <m:t>𝑒</m:t>
                        </m:r>
                      </m:e>
                      <m:sub>
                        <m:r>
                          <a:rPr lang="en-US" altLang="zh-CN" sz="2000" b="0" i="1" dirty="0" smtClean="0">
                            <a:solidFill>
                              <a:schemeClr val="tx1">
                                <a:lumMod val="65000"/>
                                <a:lumOff val="35000"/>
                              </a:schemeClr>
                            </a:solidFill>
                            <a:latin typeface="Cambria Math" panose="02040503050406030204" pitchFamily="18" charset="0"/>
                            <a:ea typeface="微软雅黑"/>
                            <a:cs typeface="Times New Roman" panose="02020603050405020304" pitchFamily="18" charset="0"/>
                          </a:rPr>
                          <m:t>2</m:t>
                        </m:r>
                      </m:sub>
                    </m:sSub>
                    <m:r>
                      <m:rPr>
                        <m:nor/>
                      </m:rP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m:t>, ...,</m:t>
                    </m:r>
                    <m:sSub>
                      <m:sSubPr>
                        <m:ctrlPr>
                          <a:rPr lang="en-US" altLang="zh-CN" sz="2000" i="1" dirty="0">
                            <a:solidFill>
                              <a:schemeClr val="tx1">
                                <a:lumMod val="65000"/>
                                <a:lumOff val="35000"/>
                              </a:schemeClr>
                            </a:solidFill>
                            <a:latin typeface="Cambria Math" panose="02040503050406030204" pitchFamily="18" charset="0"/>
                            <a:ea typeface="微软雅黑"/>
                            <a:cs typeface="Times New Roman" panose="02020603050405020304" pitchFamily="18" charset="0"/>
                          </a:rPr>
                        </m:ctrlPr>
                      </m:sSubPr>
                      <m:e>
                        <m:r>
                          <a:rPr lang="en-US" altLang="zh-CN" sz="2000" b="0" i="1" dirty="0">
                            <a:solidFill>
                              <a:schemeClr val="tx1">
                                <a:lumMod val="65000"/>
                                <a:lumOff val="35000"/>
                              </a:schemeClr>
                            </a:solidFill>
                            <a:latin typeface="Cambria Math" panose="02040503050406030204" pitchFamily="18" charset="0"/>
                            <a:ea typeface="微软雅黑"/>
                            <a:cs typeface="Times New Roman" panose="02020603050405020304" pitchFamily="18" charset="0"/>
                          </a:rPr>
                          <m:t>𝑒</m:t>
                        </m:r>
                      </m:e>
                      <m:sub>
                        <m:r>
                          <a:rPr lang="en-US" altLang="zh-CN" sz="2000" b="0" i="1" dirty="0" smtClean="0">
                            <a:solidFill>
                              <a:schemeClr val="tx1">
                                <a:lumMod val="65000"/>
                                <a:lumOff val="35000"/>
                              </a:schemeClr>
                            </a:solidFill>
                            <a:latin typeface="Cambria Math" panose="02040503050406030204" pitchFamily="18" charset="0"/>
                            <a:ea typeface="微软雅黑"/>
                            <a:cs typeface="Times New Roman" panose="02020603050405020304" pitchFamily="18" charset="0"/>
                          </a:rPr>
                          <m:t>𝑚</m:t>
                        </m:r>
                      </m:sub>
                    </m:sSub>
                    <m:r>
                      <m:rPr>
                        <m:nor/>
                      </m:rP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m:t>}</m:t>
                    </m:r>
                  </m:oMath>
                </a14:m>
                <a:endPar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endParaRPr>
              </a:p>
              <a:p>
                <a:pPr marL="1206118" lvl="3" indent="-342900">
                  <a:lnSpc>
                    <a:spcPct val="110000"/>
                  </a:lnSpc>
                  <a:spcBef>
                    <a:spcPts val="600"/>
                  </a:spcBef>
                  <a:buFont typeface="Arial" panose="020B0604020202020204" pitchFamily="34" charset="0"/>
                  <a:buChar char="•"/>
                </a:pPr>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refs to the prior knowledge entities used to specify some parameters in the planning step.</a:t>
                </a:r>
                <a:endParaRPr lang="zh-CN" altLang="en-US"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12FDB884-ACA5-4812-3254-F36F681AF11B}"/>
                  </a:ext>
                </a:extLst>
              </p:cNvPr>
              <p:cNvSpPr txBox="1">
                <a:spLocks noRot="1" noChangeAspect="1" noMove="1" noResize="1" noEditPoints="1" noAdjustHandles="1" noChangeArrowheads="1" noChangeShapeType="1" noTextEdit="1"/>
              </p:cNvSpPr>
              <p:nvPr/>
            </p:nvSpPr>
            <p:spPr>
              <a:xfrm>
                <a:off x="575668" y="1139284"/>
                <a:ext cx="10729192" cy="2822376"/>
              </a:xfrm>
              <a:prstGeom prst="rect">
                <a:avLst/>
              </a:prstGeom>
              <a:blipFill>
                <a:blip r:embed="rId3"/>
                <a:stretch>
                  <a:fillRect l="-511" t="-1080" b="-3024"/>
                </a:stretch>
              </a:blipFill>
            </p:spPr>
            <p:txBody>
              <a:bodyPr/>
              <a:lstStyle/>
              <a:p>
                <a:r>
                  <a:rPr lang="zh-CN" altLang="en-US">
                    <a:noFill/>
                  </a:rPr>
                  <a:t> </a:t>
                </a:r>
              </a:p>
            </p:txBody>
          </p:sp>
        </mc:Fallback>
      </mc:AlternateContent>
      <p:sp>
        <p:nvSpPr>
          <p:cNvPr id="7" name="矩形: 圆角 4">
            <a:extLst>
              <a:ext uri="{FF2B5EF4-FFF2-40B4-BE49-F238E27FC236}">
                <a16:creationId xmlns:a16="http://schemas.microsoft.com/office/drawing/2014/main" id="{7D32E478-93D8-BFCB-83BD-1933D7E99D6B}"/>
              </a:ext>
            </a:extLst>
          </p:cNvPr>
          <p:cNvSpPr/>
          <p:nvPr/>
        </p:nvSpPr>
        <p:spPr>
          <a:xfrm>
            <a:off x="709134" y="4459064"/>
            <a:ext cx="5054036" cy="1899056"/>
          </a:xfrm>
          <a:custGeom>
            <a:avLst/>
            <a:gdLst>
              <a:gd name="connsiteX0" fmla="*/ 0 w 3023929"/>
              <a:gd name="connsiteY0" fmla="*/ 287303 h 3149206"/>
              <a:gd name="connsiteX1" fmla="*/ 287303 w 3023929"/>
              <a:gd name="connsiteY1" fmla="*/ 0 h 3149206"/>
              <a:gd name="connsiteX2" fmla="*/ 777168 w 3023929"/>
              <a:gd name="connsiteY2" fmla="*/ 0 h 3149206"/>
              <a:gd name="connsiteX3" fmla="*/ 1218046 w 3023929"/>
              <a:gd name="connsiteY3" fmla="*/ 0 h 3149206"/>
              <a:gd name="connsiteX4" fmla="*/ 1732404 w 3023929"/>
              <a:gd name="connsiteY4" fmla="*/ 0 h 3149206"/>
              <a:gd name="connsiteX5" fmla="*/ 2148788 w 3023929"/>
              <a:gd name="connsiteY5" fmla="*/ 0 h 3149206"/>
              <a:gd name="connsiteX6" fmla="*/ 2736626 w 3023929"/>
              <a:gd name="connsiteY6" fmla="*/ 0 h 3149206"/>
              <a:gd name="connsiteX7" fmla="*/ 3023929 w 3023929"/>
              <a:gd name="connsiteY7" fmla="*/ 287303 h 3149206"/>
              <a:gd name="connsiteX8" fmla="*/ 3023929 w 3023929"/>
              <a:gd name="connsiteY8" fmla="*/ 853715 h 3149206"/>
              <a:gd name="connsiteX9" fmla="*/ 3023929 w 3023929"/>
              <a:gd name="connsiteY9" fmla="*/ 1420127 h 3149206"/>
              <a:gd name="connsiteX10" fmla="*/ 3023929 w 3023929"/>
              <a:gd name="connsiteY10" fmla="*/ 1960793 h 3149206"/>
              <a:gd name="connsiteX11" fmla="*/ 3023929 w 3023929"/>
              <a:gd name="connsiteY11" fmla="*/ 2861903 h 3149206"/>
              <a:gd name="connsiteX12" fmla="*/ 2736626 w 3023929"/>
              <a:gd name="connsiteY12" fmla="*/ 3149206 h 3149206"/>
              <a:gd name="connsiteX13" fmla="*/ 2271255 w 3023929"/>
              <a:gd name="connsiteY13" fmla="*/ 3149206 h 3149206"/>
              <a:gd name="connsiteX14" fmla="*/ 1781390 w 3023929"/>
              <a:gd name="connsiteY14" fmla="*/ 3149206 h 3149206"/>
              <a:gd name="connsiteX15" fmla="*/ 1365005 w 3023929"/>
              <a:gd name="connsiteY15" fmla="*/ 3149206 h 3149206"/>
              <a:gd name="connsiteX16" fmla="*/ 850647 w 3023929"/>
              <a:gd name="connsiteY16" fmla="*/ 3149206 h 3149206"/>
              <a:gd name="connsiteX17" fmla="*/ 287303 w 3023929"/>
              <a:gd name="connsiteY17" fmla="*/ 3149206 h 3149206"/>
              <a:gd name="connsiteX18" fmla="*/ 0 w 3023929"/>
              <a:gd name="connsiteY18" fmla="*/ 2861903 h 3149206"/>
              <a:gd name="connsiteX19" fmla="*/ 0 w 3023929"/>
              <a:gd name="connsiteY19" fmla="*/ 2346983 h 3149206"/>
              <a:gd name="connsiteX20" fmla="*/ 0 w 3023929"/>
              <a:gd name="connsiteY20" fmla="*/ 1883555 h 3149206"/>
              <a:gd name="connsiteX21" fmla="*/ 0 w 3023929"/>
              <a:gd name="connsiteY21" fmla="*/ 1394381 h 3149206"/>
              <a:gd name="connsiteX22" fmla="*/ 0 w 3023929"/>
              <a:gd name="connsiteY22" fmla="*/ 827969 h 3149206"/>
              <a:gd name="connsiteX23" fmla="*/ 0 w 3023929"/>
              <a:gd name="connsiteY23" fmla="*/ 287303 h 314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23929" h="3149206" fill="none" extrusionOk="0">
                <a:moveTo>
                  <a:pt x="0" y="287303"/>
                </a:moveTo>
                <a:cubicBezTo>
                  <a:pt x="43353" y="140367"/>
                  <a:pt x="125150" y="-2928"/>
                  <a:pt x="287303" y="0"/>
                </a:cubicBezTo>
                <a:cubicBezTo>
                  <a:pt x="493181" y="-39516"/>
                  <a:pt x="594584" y="39082"/>
                  <a:pt x="777168" y="0"/>
                </a:cubicBezTo>
                <a:cubicBezTo>
                  <a:pt x="959753" y="-39082"/>
                  <a:pt x="1115708" y="6122"/>
                  <a:pt x="1218046" y="0"/>
                </a:cubicBezTo>
                <a:cubicBezTo>
                  <a:pt x="1320384" y="-6122"/>
                  <a:pt x="1501623" y="55363"/>
                  <a:pt x="1732404" y="0"/>
                </a:cubicBezTo>
                <a:cubicBezTo>
                  <a:pt x="1963185" y="-55363"/>
                  <a:pt x="2059120" y="9968"/>
                  <a:pt x="2148788" y="0"/>
                </a:cubicBezTo>
                <a:cubicBezTo>
                  <a:pt x="2238456" y="-9968"/>
                  <a:pt x="2562178" y="57940"/>
                  <a:pt x="2736626" y="0"/>
                </a:cubicBezTo>
                <a:cubicBezTo>
                  <a:pt x="2899968" y="-335"/>
                  <a:pt x="2981154" y="145199"/>
                  <a:pt x="3023929" y="287303"/>
                </a:cubicBezTo>
                <a:cubicBezTo>
                  <a:pt x="3082649" y="495561"/>
                  <a:pt x="2988355" y="687513"/>
                  <a:pt x="3023929" y="853715"/>
                </a:cubicBezTo>
                <a:cubicBezTo>
                  <a:pt x="3059503" y="1019917"/>
                  <a:pt x="3010143" y="1278714"/>
                  <a:pt x="3023929" y="1420127"/>
                </a:cubicBezTo>
                <a:cubicBezTo>
                  <a:pt x="3037715" y="1561540"/>
                  <a:pt x="2973927" y="1837649"/>
                  <a:pt x="3023929" y="1960793"/>
                </a:cubicBezTo>
                <a:cubicBezTo>
                  <a:pt x="3073931" y="2083937"/>
                  <a:pt x="2943039" y="2454863"/>
                  <a:pt x="3023929" y="2861903"/>
                </a:cubicBezTo>
                <a:cubicBezTo>
                  <a:pt x="3017975" y="3027593"/>
                  <a:pt x="2909480" y="3192628"/>
                  <a:pt x="2736626" y="3149206"/>
                </a:cubicBezTo>
                <a:cubicBezTo>
                  <a:pt x="2634794" y="3162446"/>
                  <a:pt x="2422563" y="3099008"/>
                  <a:pt x="2271255" y="3149206"/>
                </a:cubicBezTo>
                <a:cubicBezTo>
                  <a:pt x="2119947" y="3199404"/>
                  <a:pt x="1941635" y="3124804"/>
                  <a:pt x="1781390" y="3149206"/>
                </a:cubicBezTo>
                <a:cubicBezTo>
                  <a:pt x="1621146" y="3173608"/>
                  <a:pt x="1539384" y="3144812"/>
                  <a:pt x="1365005" y="3149206"/>
                </a:cubicBezTo>
                <a:cubicBezTo>
                  <a:pt x="1190626" y="3153600"/>
                  <a:pt x="1036504" y="3123351"/>
                  <a:pt x="850647" y="3149206"/>
                </a:cubicBezTo>
                <a:cubicBezTo>
                  <a:pt x="664790" y="3175061"/>
                  <a:pt x="428809" y="3116458"/>
                  <a:pt x="287303" y="3149206"/>
                </a:cubicBezTo>
                <a:cubicBezTo>
                  <a:pt x="151820" y="3140689"/>
                  <a:pt x="2773" y="3018607"/>
                  <a:pt x="0" y="2861903"/>
                </a:cubicBezTo>
                <a:cubicBezTo>
                  <a:pt x="-55498" y="2725821"/>
                  <a:pt x="31098" y="2586494"/>
                  <a:pt x="0" y="2346983"/>
                </a:cubicBezTo>
                <a:cubicBezTo>
                  <a:pt x="-31098" y="2107472"/>
                  <a:pt x="11075" y="2056180"/>
                  <a:pt x="0" y="1883555"/>
                </a:cubicBezTo>
                <a:cubicBezTo>
                  <a:pt x="-11075" y="1710930"/>
                  <a:pt x="27755" y="1520562"/>
                  <a:pt x="0" y="1394381"/>
                </a:cubicBezTo>
                <a:cubicBezTo>
                  <a:pt x="-27755" y="1268200"/>
                  <a:pt x="15600" y="1076884"/>
                  <a:pt x="0" y="827969"/>
                </a:cubicBezTo>
                <a:cubicBezTo>
                  <a:pt x="-15600" y="579054"/>
                  <a:pt x="21494" y="444718"/>
                  <a:pt x="0" y="287303"/>
                </a:cubicBezTo>
                <a:close/>
              </a:path>
              <a:path w="3023929" h="3149206" stroke="0" extrusionOk="0">
                <a:moveTo>
                  <a:pt x="0" y="287303"/>
                </a:moveTo>
                <a:cubicBezTo>
                  <a:pt x="12071" y="126099"/>
                  <a:pt x="113155" y="33999"/>
                  <a:pt x="287303" y="0"/>
                </a:cubicBezTo>
                <a:cubicBezTo>
                  <a:pt x="470614" y="-44907"/>
                  <a:pt x="646211" y="58735"/>
                  <a:pt x="826154" y="0"/>
                </a:cubicBezTo>
                <a:cubicBezTo>
                  <a:pt x="1006097" y="-58735"/>
                  <a:pt x="1167752" y="22943"/>
                  <a:pt x="1291525" y="0"/>
                </a:cubicBezTo>
                <a:cubicBezTo>
                  <a:pt x="1415298" y="-22943"/>
                  <a:pt x="1561362" y="2407"/>
                  <a:pt x="1732404" y="0"/>
                </a:cubicBezTo>
                <a:cubicBezTo>
                  <a:pt x="1903446" y="-2407"/>
                  <a:pt x="2038631" y="40486"/>
                  <a:pt x="2148788" y="0"/>
                </a:cubicBezTo>
                <a:cubicBezTo>
                  <a:pt x="2258945" y="-40486"/>
                  <a:pt x="2575246" y="46679"/>
                  <a:pt x="2736626" y="0"/>
                </a:cubicBezTo>
                <a:cubicBezTo>
                  <a:pt x="2902434" y="2412"/>
                  <a:pt x="2991779" y="125614"/>
                  <a:pt x="3023929" y="287303"/>
                </a:cubicBezTo>
                <a:cubicBezTo>
                  <a:pt x="3048751" y="424083"/>
                  <a:pt x="2977497" y="618935"/>
                  <a:pt x="3023929" y="802223"/>
                </a:cubicBezTo>
                <a:cubicBezTo>
                  <a:pt x="3070361" y="985511"/>
                  <a:pt x="2979882" y="1175666"/>
                  <a:pt x="3023929" y="1317143"/>
                </a:cubicBezTo>
                <a:cubicBezTo>
                  <a:pt x="3067976" y="1458620"/>
                  <a:pt x="2992717" y="1540201"/>
                  <a:pt x="3023929" y="1754825"/>
                </a:cubicBezTo>
                <a:cubicBezTo>
                  <a:pt x="3055141" y="1969449"/>
                  <a:pt x="3012400" y="2079478"/>
                  <a:pt x="3023929" y="2243999"/>
                </a:cubicBezTo>
                <a:cubicBezTo>
                  <a:pt x="3035458" y="2408520"/>
                  <a:pt x="2967343" y="2652236"/>
                  <a:pt x="3023929" y="2861903"/>
                </a:cubicBezTo>
                <a:cubicBezTo>
                  <a:pt x="3017678" y="3005464"/>
                  <a:pt x="2899933" y="3172412"/>
                  <a:pt x="2736626" y="3149206"/>
                </a:cubicBezTo>
                <a:cubicBezTo>
                  <a:pt x="2605017" y="3170136"/>
                  <a:pt x="2498334" y="3134644"/>
                  <a:pt x="2295748" y="3149206"/>
                </a:cubicBezTo>
                <a:cubicBezTo>
                  <a:pt x="2093162" y="3163768"/>
                  <a:pt x="2036574" y="3101276"/>
                  <a:pt x="1830376" y="3149206"/>
                </a:cubicBezTo>
                <a:cubicBezTo>
                  <a:pt x="1624178" y="3197136"/>
                  <a:pt x="1453144" y="3146181"/>
                  <a:pt x="1340512" y="3149206"/>
                </a:cubicBezTo>
                <a:cubicBezTo>
                  <a:pt x="1227880" y="3152231"/>
                  <a:pt x="1049248" y="3104440"/>
                  <a:pt x="826154" y="3149206"/>
                </a:cubicBezTo>
                <a:cubicBezTo>
                  <a:pt x="603060" y="3193972"/>
                  <a:pt x="545633" y="3103898"/>
                  <a:pt x="287303" y="3149206"/>
                </a:cubicBezTo>
                <a:cubicBezTo>
                  <a:pt x="137188" y="3164018"/>
                  <a:pt x="28268" y="3051770"/>
                  <a:pt x="0" y="2861903"/>
                </a:cubicBezTo>
                <a:cubicBezTo>
                  <a:pt x="-60059" y="2728577"/>
                  <a:pt x="38235" y="2472986"/>
                  <a:pt x="0" y="2295491"/>
                </a:cubicBezTo>
                <a:cubicBezTo>
                  <a:pt x="-38235" y="2117996"/>
                  <a:pt x="57370" y="1996156"/>
                  <a:pt x="0" y="1754825"/>
                </a:cubicBezTo>
                <a:cubicBezTo>
                  <a:pt x="-57370" y="1513494"/>
                  <a:pt x="14313" y="1490585"/>
                  <a:pt x="0" y="1291397"/>
                </a:cubicBezTo>
                <a:cubicBezTo>
                  <a:pt x="-14313" y="1092209"/>
                  <a:pt x="32489" y="965661"/>
                  <a:pt x="0" y="827969"/>
                </a:cubicBezTo>
                <a:cubicBezTo>
                  <a:pt x="-32489" y="690277"/>
                  <a:pt x="64111" y="536769"/>
                  <a:pt x="0" y="287303"/>
                </a:cubicBezTo>
                <a:close/>
              </a:path>
            </a:pathLst>
          </a:custGeom>
          <a:solidFill>
            <a:srgbClr val="D4E7F4"/>
          </a:solidFill>
          <a:ln>
            <a:gradFill flip="none" rotWithShape="1">
              <a:gsLst>
                <a:gs pos="0">
                  <a:srgbClr val="44659F"/>
                </a:gs>
                <a:gs pos="27000">
                  <a:schemeClr val="accent1">
                    <a:lumMod val="45000"/>
                    <a:lumOff val="55000"/>
                  </a:schemeClr>
                </a:gs>
                <a:gs pos="70000">
                  <a:srgbClr val="E3EFFF"/>
                </a:gs>
                <a:gs pos="48000">
                  <a:schemeClr val="accent1">
                    <a:lumMod val="30000"/>
                    <a:lumOff val="70000"/>
                  </a:schemeClr>
                </a:gs>
              </a:gsLst>
              <a:lin ang="16200000" scaled="1"/>
              <a:tileRect/>
            </a:gradFill>
            <a:extLst>
              <a:ext uri="{C807C97D-BFC1-408E-A445-0C87EB9F89A2}">
                <ask:lineSketchStyleProps xmlns:ask="http://schemas.microsoft.com/office/drawing/2018/sketchyshapes" sd="2700244381">
                  <a:custGeom>
                    <a:avLst/>
                    <a:gdLst>
                      <a:gd name="connsiteX0" fmla="*/ 0 w 5054036"/>
                      <a:gd name="connsiteY0" fmla="*/ 173251 h 1899056"/>
                      <a:gd name="connsiteX1" fmla="*/ 480183 w 5054036"/>
                      <a:gd name="connsiteY1" fmla="*/ 0 h 1899056"/>
                      <a:gd name="connsiteX2" fmla="*/ 1298917 w 5054036"/>
                      <a:gd name="connsiteY2" fmla="*/ 0 h 1899056"/>
                      <a:gd name="connsiteX3" fmla="*/ 2035778 w 5054036"/>
                      <a:gd name="connsiteY3" fmla="*/ 0 h 1899056"/>
                      <a:gd name="connsiteX4" fmla="*/ 2895448 w 5054036"/>
                      <a:gd name="connsiteY4" fmla="*/ 0 h 1899056"/>
                      <a:gd name="connsiteX5" fmla="*/ 3591371 w 5054036"/>
                      <a:gd name="connsiteY5" fmla="*/ 0 h 1899056"/>
                      <a:gd name="connsiteX6" fmla="*/ 4573852 w 5054036"/>
                      <a:gd name="connsiteY6" fmla="*/ 0 h 1899056"/>
                      <a:gd name="connsiteX7" fmla="*/ 5054036 w 5054036"/>
                      <a:gd name="connsiteY7" fmla="*/ 173251 h 1899056"/>
                      <a:gd name="connsiteX8" fmla="*/ 5054036 w 5054036"/>
                      <a:gd name="connsiteY8" fmla="*/ 514813 h 1899056"/>
                      <a:gd name="connsiteX9" fmla="*/ 5054036 w 5054036"/>
                      <a:gd name="connsiteY9" fmla="*/ 856374 h 1899056"/>
                      <a:gd name="connsiteX10" fmla="*/ 5054036 w 5054036"/>
                      <a:gd name="connsiteY10" fmla="*/ 1182410 h 1899056"/>
                      <a:gd name="connsiteX11" fmla="*/ 5054036 w 5054036"/>
                      <a:gd name="connsiteY11" fmla="*/ 1725804 h 1899056"/>
                      <a:gd name="connsiteX12" fmla="*/ 4573852 w 5054036"/>
                      <a:gd name="connsiteY12" fmla="*/ 1899056 h 1899056"/>
                      <a:gd name="connsiteX13" fmla="*/ 3796056 w 5054036"/>
                      <a:gd name="connsiteY13" fmla="*/ 1899056 h 1899056"/>
                      <a:gd name="connsiteX14" fmla="*/ 2977321 w 5054036"/>
                      <a:gd name="connsiteY14" fmla="*/ 1899056 h 1899056"/>
                      <a:gd name="connsiteX15" fmla="*/ 2281397 w 5054036"/>
                      <a:gd name="connsiteY15" fmla="*/ 1899056 h 1899056"/>
                      <a:gd name="connsiteX16" fmla="*/ 1421726 w 5054036"/>
                      <a:gd name="connsiteY16" fmla="*/ 1899056 h 1899056"/>
                      <a:gd name="connsiteX17" fmla="*/ 480183 w 5054036"/>
                      <a:gd name="connsiteY17" fmla="*/ 1899056 h 1899056"/>
                      <a:gd name="connsiteX18" fmla="*/ 0 w 5054036"/>
                      <a:gd name="connsiteY18" fmla="*/ 1725804 h 1899056"/>
                      <a:gd name="connsiteX19" fmla="*/ 0 w 5054036"/>
                      <a:gd name="connsiteY19" fmla="*/ 1415293 h 1899056"/>
                      <a:gd name="connsiteX20" fmla="*/ 0 w 5054036"/>
                      <a:gd name="connsiteY20" fmla="*/ 1135834 h 1899056"/>
                      <a:gd name="connsiteX21" fmla="*/ 0 w 5054036"/>
                      <a:gd name="connsiteY21" fmla="*/ 840849 h 1899056"/>
                      <a:gd name="connsiteX22" fmla="*/ 0 w 5054036"/>
                      <a:gd name="connsiteY22" fmla="*/ 499287 h 1899056"/>
                      <a:gd name="connsiteX23" fmla="*/ 0 w 5054036"/>
                      <a:gd name="connsiteY23" fmla="*/ 173251 h 1899056"/>
                      <a:gd name="connsiteX0" fmla="*/ 0 w 5054036"/>
                      <a:gd name="connsiteY0" fmla="*/ 173251 h 1899056"/>
                      <a:gd name="connsiteX1" fmla="*/ 480183 w 5054036"/>
                      <a:gd name="connsiteY1" fmla="*/ 0 h 1899056"/>
                      <a:gd name="connsiteX2" fmla="*/ 1380790 w 5054036"/>
                      <a:gd name="connsiteY2" fmla="*/ 0 h 1899056"/>
                      <a:gd name="connsiteX3" fmla="*/ 2158587 w 5054036"/>
                      <a:gd name="connsiteY3" fmla="*/ 0 h 1899056"/>
                      <a:gd name="connsiteX4" fmla="*/ 2895448 w 5054036"/>
                      <a:gd name="connsiteY4" fmla="*/ 0 h 1899056"/>
                      <a:gd name="connsiteX5" fmla="*/ 3591371 w 5054036"/>
                      <a:gd name="connsiteY5" fmla="*/ 0 h 1899056"/>
                      <a:gd name="connsiteX6" fmla="*/ 4573852 w 5054036"/>
                      <a:gd name="connsiteY6" fmla="*/ 0 h 1899056"/>
                      <a:gd name="connsiteX7" fmla="*/ 5054036 w 5054036"/>
                      <a:gd name="connsiteY7" fmla="*/ 173251 h 1899056"/>
                      <a:gd name="connsiteX8" fmla="*/ 5054036 w 5054036"/>
                      <a:gd name="connsiteY8" fmla="*/ 483762 h 1899056"/>
                      <a:gd name="connsiteX9" fmla="*/ 5054036 w 5054036"/>
                      <a:gd name="connsiteY9" fmla="*/ 794272 h 1899056"/>
                      <a:gd name="connsiteX10" fmla="*/ 5054036 w 5054036"/>
                      <a:gd name="connsiteY10" fmla="*/ 1058206 h 1899056"/>
                      <a:gd name="connsiteX11" fmla="*/ 5054036 w 5054036"/>
                      <a:gd name="connsiteY11" fmla="*/ 1353191 h 1899056"/>
                      <a:gd name="connsiteX12" fmla="*/ 5054036 w 5054036"/>
                      <a:gd name="connsiteY12" fmla="*/ 1725804 h 1899056"/>
                      <a:gd name="connsiteX13" fmla="*/ 4573852 w 5054036"/>
                      <a:gd name="connsiteY13" fmla="*/ 1899056 h 1899056"/>
                      <a:gd name="connsiteX14" fmla="*/ 3836992 w 5054036"/>
                      <a:gd name="connsiteY14" fmla="*/ 1899056 h 1899056"/>
                      <a:gd name="connsiteX15" fmla="*/ 3059194 w 5054036"/>
                      <a:gd name="connsiteY15" fmla="*/ 1899056 h 1899056"/>
                      <a:gd name="connsiteX16" fmla="*/ 2240461 w 5054036"/>
                      <a:gd name="connsiteY16" fmla="*/ 1899056 h 1899056"/>
                      <a:gd name="connsiteX17" fmla="*/ 1380790 w 5054036"/>
                      <a:gd name="connsiteY17" fmla="*/ 1899056 h 1899056"/>
                      <a:gd name="connsiteX18" fmla="*/ 480183 w 5054036"/>
                      <a:gd name="connsiteY18" fmla="*/ 1899056 h 1899056"/>
                      <a:gd name="connsiteX19" fmla="*/ 0 w 5054036"/>
                      <a:gd name="connsiteY19" fmla="*/ 1725804 h 1899056"/>
                      <a:gd name="connsiteX20" fmla="*/ 0 w 5054036"/>
                      <a:gd name="connsiteY20" fmla="*/ 1384242 h 1899056"/>
                      <a:gd name="connsiteX21" fmla="*/ 0 w 5054036"/>
                      <a:gd name="connsiteY21" fmla="*/ 1058206 h 1899056"/>
                      <a:gd name="connsiteX22" fmla="*/ 0 w 5054036"/>
                      <a:gd name="connsiteY22" fmla="*/ 778747 h 1899056"/>
                      <a:gd name="connsiteX23" fmla="*/ 0 w 5054036"/>
                      <a:gd name="connsiteY23" fmla="*/ 499287 h 1899056"/>
                      <a:gd name="connsiteX24" fmla="*/ 0 w 5054036"/>
                      <a:gd name="connsiteY24" fmla="*/ 173251 h 189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4036" h="1899056" fill="none" extrusionOk="0">
                        <a:moveTo>
                          <a:pt x="0" y="173251"/>
                        </a:moveTo>
                        <a:cubicBezTo>
                          <a:pt x="55484" y="77640"/>
                          <a:pt x="238651" y="-15533"/>
                          <a:pt x="480183" y="0"/>
                        </a:cubicBezTo>
                        <a:cubicBezTo>
                          <a:pt x="817436" y="15870"/>
                          <a:pt x="1028193" y="52274"/>
                          <a:pt x="1298917" y="0"/>
                        </a:cubicBezTo>
                        <a:cubicBezTo>
                          <a:pt x="1601834" y="4697"/>
                          <a:pt x="1856632" y="-8619"/>
                          <a:pt x="2035778" y="0"/>
                        </a:cubicBezTo>
                        <a:cubicBezTo>
                          <a:pt x="2229887" y="73841"/>
                          <a:pt x="2530816" y="33544"/>
                          <a:pt x="2895448" y="0"/>
                        </a:cubicBezTo>
                        <a:cubicBezTo>
                          <a:pt x="3283821" y="-29211"/>
                          <a:pt x="3459548" y="6472"/>
                          <a:pt x="3591371" y="0"/>
                        </a:cubicBezTo>
                        <a:cubicBezTo>
                          <a:pt x="3664326" y="7579"/>
                          <a:pt x="4289803" y="87893"/>
                          <a:pt x="4573852" y="0"/>
                        </a:cubicBezTo>
                        <a:cubicBezTo>
                          <a:pt x="4820200" y="-8270"/>
                          <a:pt x="4991843" y="73414"/>
                          <a:pt x="5054036" y="173251"/>
                        </a:cubicBezTo>
                        <a:cubicBezTo>
                          <a:pt x="5157385" y="309602"/>
                          <a:pt x="4997899" y="411901"/>
                          <a:pt x="5054036" y="514813"/>
                        </a:cubicBezTo>
                        <a:cubicBezTo>
                          <a:pt x="5111133" y="618535"/>
                          <a:pt x="5038255" y="772857"/>
                          <a:pt x="5054036" y="856374"/>
                        </a:cubicBezTo>
                        <a:cubicBezTo>
                          <a:pt x="5071858" y="971254"/>
                          <a:pt x="4996177" y="1099942"/>
                          <a:pt x="5054036" y="1182410"/>
                        </a:cubicBezTo>
                        <a:cubicBezTo>
                          <a:pt x="5139577" y="1328166"/>
                          <a:pt x="4847850" y="1513659"/>
                          <a:pt x="5054036" y="1725804"/>
                        </a:cubicBezTo>
                        <a:cubicBezTo>
                          <a:pt x="5038699" y="1822560"/>
                          <a:pt x="4879222" y="1900075"/>
                          <a:pt x="4573852" y="1899056"/>
                        </a:cubicBezTo>
                        <a:cubicBezTo>
                          <a:pt x="4394736" y="1919338"/>
                          <a:pt x="4080702" y="1843857"/>
                          <a:pt x="3796056" y="1899056"/>
                        </a:cubicBezTo>
                        <a:cubicBezTo>
                          <a:pt x="3605900" y="1906286"/>
                          <a:pt x="3282659" y="1857703"/>
                          <a:pt x="2977321" y="1899056"/>
                        </a:cubicBezTo>
                        <a:cubicBezTo>
                          <a:pt x="2699116" y="1916300"/>
                          <a:pt x="2603469" y="1902636"/>
                          <a:pt x="2281397" y="1899056"/>
                        </a:cubicBezTo>
                        <a:cubicBezTo>
                          <a:pt x="2006173" y="1915380"/>
                          <a:pt x="1730299" y="1921263"/>
                          <a:pt x="1421726" y="1899056"/>
                        </a:cubicBezTo>
                        <a:cubicBezTo>
                          <a:pt x="1096721" y="1863976"/>
                          <a:pt x="734699" y="1920156"/>
                          <a:pt x="480183" y="1899056"/>
                        </a:cubicBezTo>
                        <a:cubicBezTo>
                          <a:pt x="255413" y="1888932"/>
                          <a:pt x="12689" y="1829703"/>
                          <a:pt x="0" y="1725804"/>
                        </a:cubicBezTo>
                        <a:cubicBezTo>
                          <a:pt x="-99310" y="1629547"/>
                          <a:pt x="57270" y="1570953"/>
                          <a:pt x="0" y="1415293"/>
                        </a:cubicBezTo>
                        <a:cubicBezTo>
                          <a:pt x="-54067" y="1273699"/>
                          <a:pt x="17947" y="1229028"/>
                          <a:pt x="0" y="1135834"/>
                        </a:cubicBezTo>
                        <a:cubicBezTo>
                          <a:pt x="4541" y="1028333"/>
                          <a:pt x="40870" y="904850"/>
                          <a:pt x="0" y="840849"/>
                        </a:cubicBezTo>
                        <a:cubicBezTo>
                          <a:pt x="-58300" y="753973"/>
                          <a:pt x="-9452" y="641888"/>
                          <a:pt x="0" y="499287"/>
                        </a:cubicBezTo>
                        <a:cubicBezTo>
                          <a:pt x="-30045" y="351965"/>
                          <a:pt x="64996" y="274525"/>
                          <a:pt x="0" y="173251"/>
                        </a:cubicBezTo>
                        <a:close/>
                      </a:path>
                      <a:path w="5054036" h="1899056" stroke="0" extrusionOk="0">
                        <a:moveTo>
                          <a:pt x="0" y="173251"/>
                        </a:moveTo>
                        <a:cubicBezTo>
                          <a:pt x="38925" y="85927"/>
                          <a:pt x="173319" y="-28283"/>
                          <a:pt x="480183" y="0"/>
                        </a:cubicBezTo>
                        <a:cubicBezTo>
                          <a:pt x="789675" y="-9834"/>
                          <a:pt x="993598" y="44185"/>
                          <a:pt x="1380790" y="0"/>
                        </a:cubicBezTo>
                        <a:cubicBezTo>
                          <a:pt x="1686863" y="8574"/>
                          <a:pt x="1900583" y="27613"/>
                          <a:pt x="2158587" y="0"/>
                        </a:cubicBezTo>
                        <a:cubicBezTo>
                          <a:pt x="2410335" y="19884"/>
                          <a:pt x="2564349" y="2590"/>
                          <a:pt x="2895448" y="0"/>
                        </a:cubicBezTo>
                        <a:cubicBezTo>
                          <a:pt x="3130801" y="2265"/>
                          <a:pt x="3393768" y="-18652"/>
                          <a:pt x="3591371" y="0"/>
                        </a:cubicBezTo>
                        <a:cubicBezTo>
                          <a:pt x="3706976" y="-19390"/>
                          <a:pt x="4311491" y="30423"/>
                          <a:pt x="4573852" y="0"/>
                        </a:cubicBezTo>
                        <a:cubicBezTo>
                          <a:pt x="4856460" y="-7751"/>
                          <a:pt x="5006511" y="89901"/>
                          <a:pt x="5054036" y="173251"/>
                        </a:cubicBezTo>
                        <a:cubicBezTo>
                          <a:pt x="5110462" y="291446"/>
                          <a:pt x="4969467" y="339847"/>
                          <a:pt x="5054036" y="483762"/>
                        </a:cubicBezTo>
                        <a:cubicBezTo>
                          <a:pt x="5107045" y="577839"/>
                          <a:pt x="5009315" y="710528"/>
                          <a:pt x="5054036" y="794272"/>
                        </a:cubicBezTo>
                        <a:cubicBezTo>
                          <a:pt x="5128525" y="871162"/>
                          <a:pt x="4983719" y="923208"/>
                          <a:pt x="5054036" y="1058206"/>
                        </a:cubicBezTo>
                        <a:cubicBezTo>
                          <a:pt x="5099937" y="1189976"/>
                          <a:pt x="5022719" y="1244493"/>
                          <a:pt x="5054036" y="1353191"/>
                        </a:cubicBezTo>
                        <a:cubicBezTo>
                          <a:pt x="5074643" y="1415114"/>
                          <a:pt x="4986300" y="1575864"/>
                          <a:pt x="5054036" y="1725804"/>
                        </a:cubicBezTo>
                        <a:cubicBezTo>
                          <a:pt x="5067396" y="1866473"/>
                          <a:pt x="4806662" y="1924621"/>
                          <a:pt x="4573852" y="1899056"/>
                        </a:cubicBezTo>
                        <a:cubicBezTo>
                          <a:pt x="4329232" y="1941443"/>
                          <a:pt x="4177100" y="1858545"/>
                          <a:pt x="3836992" y="1899056"/>
                        </a:cubicBezTo>
                        <a:cubicBezTo>
                          <a:pt x="3504120" y="1907518"/>
                          <a:pt x="3380707" y="1871704"/>
                          <a:pt x="3059194" y="1899056"/>
                        </a:cubicBezTo>
                        <a:cubicBezTo>
                          <a:pt x="2738404" y="1960344"/>
                          <a:pt x="2450181" y="1895954"/>
                          <a:pt x="2240461" y="1899056"/>
                        </a:cubicBezTo>
                        <a:cubicBezTo>
                          <a:pt x="2068269" y="1929793"/>
                          <a:pt x="1722817" y="1844521"/>
                          <a:pt x="1380790" y="1899056"/>
                        </a:cubicBezTo>
                        <a:cubicBezTo>
                          <a:pt x="1014472" y="1927309"/>
                          <a:pt x="926033" y="1896496"/>
                          <a:pt x="480183" y="1899056"/>
                        </a:cubicBezTo>
                        <a:cubicBezTo>
                          <a:pt x="230580" y="1937406"/>
                          <a:pt x="37385" y="1824282"/>
                          <a:pt x="0" y="1725804"/>
                        </a:cubicBezTo>
                        <a:cubicBezTo>
                          <a:pt x="-70418" y="1639086"/>
                          <a:pt x="80053" y="1466908"/>
                          <a:pt x="0" y="1384242"/>
                        </a:cubicBezTo>
                        <a:cubicBezTo>
                          <a:pt x="-70635" y="1278161"/>
                          <a:pt x="87167" y="1203561"/>
                          <a:pt x="0" y="1058206"/>
                        </a:cubicBezTo>
                        <a:cubicBezTo>
                          <a:pt x="-121830" y="897458"/>
                          <a:pt x="19025" y="863726"/>
                          <a:pt x="0" y="778747"/>
                        </a:cubicBezTo>
                        <a:cubicBezTo>
                          <a:pt x="-35807" y="663052"/>
                          <a:pt x="49826" y="577926"/>
                          <a:pt x="0" y="499287"/>
                        </a:cubicBezTo>
                        <a:cubicBezTo>
                          <a:pt x="-69547" y="395719"/>
                          <a:pt x="130373" y="346583"/>
                          <a:pt x="0" y="173251"/>
                        </a:cubicBezTo>
                        <a:close/>
                      </a:path>
                      <a:path w="5054036" h="1899056" fill="none" stroke="0" extrusionOk="0">
                        <a:moveTo>
                          <a:pt x="0" y="173251"/>
                        </a:moveTo>
                        <a:cubicBezTo>
                          <a:pt x="101449" y="78566"/>
                          <a:pt x="197370" y="24157"/>
                          <a:pt x="480183" y="0"/>
                        </a:cubicBezTo>
                        <a:cubicBezTo>
                          <a:pt x="830214" y="-31054"/>
                          <a:pt x="949032" y="32249"/>
                          <a:pt x="1298917" y="0"/>
                        </a:cubicBezTo>
                        <a:cubicBezTo>
                          <a:pt x="1604947" y="-35530"/>
                          <a:pt x="1846191" y="-3559"/>
                          <a:pt x="2035778" y="0"/>
                        </a:cubicBezTo>
                        <a:cubicBezTo>
                          <a:pt x="2253429" y="9293"/>
                          <a:pt x="2484297" y="-21943"/>
                          <a:pt x="2895448" y="0"/>
                        </a:cubicBezTo>
                        <a:cubicBezTo>
                          <a:pt x="3260012" y="-13394"/>
                          <a:pt x="3418531" y="18287"/>
                          <a:pt x="3591371" y="0"/>
                        </a:cubicBezTo>
                        <a:cubicBezTo>
                          <a:pt x="3722373" y="40433"/>
                          <a:pt x="4308930" y="34238"/>
                          <a:pt x="4573852" y="0"/>
                        </a:cubicBezTo>
                        <a:cubicBezTo>
                          <a:pt x="4829629" y="25061"/>
                          <a:pt x="4962876" y="100835"/>
                          <a:pt x="5054036" y="173251"/>
                        </a:cubicBezTo>
                        <a:cubicBezTo>
                          <a:pt x="5166943" y="281579"/>
                          <a:pt x="5004739" y="429073"/>
                          <a:pt x="5054036" y="514813"/>
                        </a:cubicBezTo>
                        <a:cubicBezTo>
                          <a:pt x="5116818" y="640883"/>
                          <a:pt x="5034070" y="796156"/>
                          <a:pt x="5054036" y="856374"/>
                        </a:cubicBezTo>
                        <a:cubicBezTo>
                          <a:pt x="5060677" y="939657"/>
                          <a:pt x="4961215" y="1096341"/>
                          <a:pt x="5054036" y="1182410"/>
                        </a:cubicBezTo>
                        <a:cubicBezTo>
                          <a:pt x="5112976" y="1272694"/>
                          <a:pt x="4899456" y="1433488"/>
                          <a:pt x="5054036" y="1725804"/>
                        </a:cubicBezTo>
                        <a:cubicBezTo>
                          <a:pt x="5054763" y="1879192"/>
                          <a:pt x="4859693" y="1938226"/>
                          <a:pt x="4573852" y="1899056"/>
                        </a:cubicBezTo>
                        <a:cubicBezTo>
                          <a:pt x="4407983" y="1913374"/>
                          <a:pt x="4023730" y="1854400"/>
                          <a:pt x="3796056" y="1899056"/>
                        </a:cubicBezTo>
                        <a:cubicBezTo>
                          <a:pt x="3535460" y="1857007"/>
                          <a:pt x="3277288" y="1857046"/>
                          <a:pt x="2977321" y="1899056"/>
                        </a:cubicBezTo>
                        <a:cubicBezTo>
                          <a:pt x="2709513" y="1909668"/>
                          <a:pt x="2561708" y="1875680"/>
                          <a:pt x="2281397" y="1899056"/>
                        </a:cubicBezTo>
                        <a:cubicBezTo>
                          <a:pt x="1979648" y="1944384"/>
                          <a:pt x="1681742" y="1918884"/>
                          <a:pt x="1421726" y="1899056"/>
                        </a:cubicBezTo>
                        <a:cubicBezTo>
                          <a:pt x="1128451" y="1949329"/>
                          <a:pt x="716375" y="1925924"/>
                          <a:pt x="480183" y="1899056"/>
                        </a:cubicBezTo>
                        <a:cubicBezTo>
                          <a:pt x="231498" y="1884303"/>
                          <a:pt x="23662" y="1823040"/>
                          <a:pt x="0" y="1725804"/>
                        </a:cubicBezTo>
                        <a:cubicBezTo>
                          <a:pt x="-84559" y="1675131"/>
                          <a:pt x="23563" y="1560375"/>
                          <a:pt x="0" y="1415293"/>
                        </a:cubicBezTo>
                        <a:cubicBezTo>
                          <a:pt x="-47565" y="1259516"/>
                          <a:pt x="12306" y="1233095"/>
                          <a:pt x="0" y="1135834"/>
                        </a:cubicBezTo>
                        <a:cubicBezTo>
                          <a:pt x="-25392" y="1023641"/>
                          <a:pt x="50778" y="917758"/>
                          <a:pt x="0" y="840849"/>
                        </a:cubicBezTo>
                        <a:cubicBezTo>
                          <a:pt x="-29612" y="769300"/>
                          <a:pt x="5124" y="631765"/>
                          <a:pt x="0" y="499287"/>
                        </a:cubicBezTo>
                        <a:cubicBezTo>
                          <a:pt x="-25318" y="351577"/>
                          <a:pt x="57001" y="283605"/>
                          <a:pt x="0" y="173251"/>
                        </a:cubicBezTo>
                        <a:close/>
                      </a:path>
                    </a:pathLst>
                  </a:custGeom>
                  <ask:type>
                    <ask:lineSketchScribble/>
                  </ask:type>
                </ask:lineSketchStyleProps>
              </a:ext>
            </a:extLst>
          </a:ln>
          <a:effectLst/>
        </p:spPr>
        <p:style>
          <a:lnRef idx="2">
            <a:schemeClr val="accent1"/>
          </a:lnRef>
          <a:fillRef idx="1">
            <a:schemeClr val="lt1"/>
          </a:fillRef>
          <a:effectRef idx="0">
            <a:schemeClr val="accent1"/>
          </a:effectRef>
          <a:fontRef idx="minor">
            <a:schemeClr val="dk1"/>
          </a:fontRef>
        </p:style>
        <p:txBody>
          <a:bodyPr rtlCol="0" anchor="ctr"/>
          <a:lstStyle/>
          <a:p>
            <a:endParaRPr lang="zh-CN" altLang="en-US" sz="14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B849F22F-101A-F243-C29D-7E1014B5BB66}"/>
              </a:ext>
            </a:extLst>
          </p:cNvPr>
          <p:cNvSpPr txBox="1"/>
          <p:nvPr/>
        </p:nvSpPr>
        <p:spPr>
          <a:xfrm>
            <a:off x="910198" y="4510398"/>
            <a:ext cx="4759026" cy="1815882"/>
          </a:xfrm>
          <a:prstGeom prst="rect">
            <a:avLst/>
          </a:prstGeom>
          <a:noFill/>
        </p:spPr>
        <p:txBody>
          <a:bodyPr wrap="square" rtlCol="0">
            <a:spAutoFit/>
          </a:bodyPr>
          <a:lstStyle/>
          <a:p>
            <a:r>
              <a:rPr lang="en" altLang="zh-CN" sz="1400" dirty="0">
                <a:solidFill>
                  <a:srgbClr val="3B3B3B"/>
                </a:solidFill>
                <a:latin typeface="Times New Roman" panose="02020603050405020304" pitchFamily="18" charset="0"/>
                <a:cs typeface="Times New Roman" panose="02020603050405020304" pitchFamily="18" charset="0"/>
              </a:rPr>
              <a:t>You are in the middle of a room. Looking quickly around you, you see a cabinet 10, a cabinet 9, a cabinet 8, a cabinet 7, a cabinet 6, a cabinet 5, a cabinet 4, a cabinet 3, a cabinet 2, a cabinet 1, a </a:t>
            </a:r>
            <a:r>
              <a:rPr lang="en" altLang="zh-CN" sz="1400" dirty="0" err="1">
                <a:solidFill>
                  <a:srgbClr val="3B3B3B"/>
                </a:solidFill>
                <a:latin typeface="Times New Roman" panose="02020603050405020304" pitchFamily="18" charset="0"/>
                <a:cs typeface="Times New Roman" panose="02020603050405020304" pitchFamily="18" charset="0"/>
              </a:rPr>
              <a:t>coffeemachine</a:t>
            </a:r>
            <a:r>
              <a:rPr lang="en" altLang="zh-CN" sz="1400" dirty="0">
                <a:solidFill>
                  <a:srgbClr val="3B3B3B"/>
                </a:solidFill>
                <a:latin typeface="Times New Roman" panose="02020603050405020304" pitchFamily="18" charset="0"/>
                <a:cs typeface="Times New Roman" panose="02020603050405020304" pitchFamily="18" charset="0"/>
              </a:rPr>
              <a:t> 1, a countertop 1, a </a:t>
            </a:r>
            <a:r>
              <a:rPr lang="en" altLang="zh-CN" sz="1400" dirty="0" err="1">
                <a:solidFill>
                  <a:srgbClr val="3B3B3B"/>
                </a:solidFill>
                <a:latin typeface="Times New Roman" panose="02020603050405020304" pitchFamily="18" charset="0"/>
                <a:cs typeface="Times New Roman" panose="02020603050405020304" pitchFamily="18" charset="0"/>
              </a:rPr>
              <a:t>diningtable</a:t>
            </a:r>
            <a:r>
              <a:rPr lang="en" altLang="zh-CN" sz="1400" dirty="0">
                <a:solidFill>
                  <a:srgbClr val="3B3B3B"/>
                </a:solidFill>
                <a:latin typeface="Times New Roman" panose="02020603050405020304" pitchFamily="18" charset="0"/>
                <a:cs typeface="Times New Roman" panose="02020603050405020304" pitchFamily="18" charset="0"/>
              </a:rPr>
              <a:t> 1, a drawer 2, a drawer 1, a fridge 1, a </a:t>
            </a:r>
            <a:r>
              <a:rPr lang="en" altLang="zh-CN" sz="1400" dirty="0" err="1">
                <a:solidFill>
                  <a:srgbClr val="3B3B3B"/>
                </a:solidFill>
                <a:latin typeface="Times New Roman" panose="02020603050405020304" pitchFamily="18" charset="0"/>
                <a:cs typeface="Times New Roman" panose="02020603050405020304" pitchFamily="18" charset="0"/>
              </a:rPr>
              <a:t>garbagecan</a:t>
            </a:r>
            <a:r>
              <a:rPr lang="en" altLang="zh-CN" sz="1400" dirty="0">
                <a:solidFill>
                  <a:srgbClr val="3B3B3B"/>
                </a:solidFill>
                <a:latin typeface="Times New Roman" panose="02020603050405020304" pitchFamily="18" charset="0"/>
                <a:cs typeface="Times New Roman" panose="02020603050405020304" pitchFamily="18" charset="0"/>
              </a:rPr>
              <a:t> 1, a microwave 1, a </a:t>
            </a:r>
            <a:r>
              <a:rPr lang="en" altLang="zh-CN" sz="1400" dirty="0" err="1">
                <a:solidFill>
                  <a:srgbClr val="3B3B3B"/>
                </a:solidFill>
                <a:latin typeface="Times New Roman" panose="02020603050405020304" pitchFamily="18" charset="0"/>
                <a:cs typeface="Times New Roman" panose="02020603050405020304" pitchFamily="18" charset="0"/>
              </a:rPr>
              <a:t>sinkbasin</a:t>
            </a:r>
            <a:r>
              <a:rPr lang="en" altLang="zh-CN" sz="1400" dirty="0">
                <a:solidFill>
                  <a:srgbClr val="3B3B3B"/>
                </a:solidFill>
                <a:latin typeface="Times New Roman" panose="02020603050405020304" pitchFamily="18" charset="0"/>
                <a:cs typeface="Times New Roman" panose="02020603050405020304" pitchFamily="18" charset="0"/>
              </a:rPr>
              <a:t> 1, a </a:t>
            </a:r>
            <a:r>
              <a:rPr lang="en" altLang="zh-CN" sz="1400" dirty="0" err="1">
                <a:solidFill>
                  <a:srgbClr val="3B3B3B"/>
                </a:solidFill>
                <a:latin typeface="Times New Roman" panose="02020603050405020304" pitchFamily="18" charset="0"/>
                <a:cs typeface="Times New Roman" panose="02020603050405020304" pitchFamily="18" charset="0"/>
              </a:rPr>
              <a:t>stoveburner</a:t>
            </a:r>
            <a:r>
              <a:rPr lang="en" altLang="zh-CN" sz="1400" dirty="0">
                <a:solidFill>
                  <a:srgbClr val="3B3B3B"/>
                </a:solidFill>
                <a:latin typeface="Times New Roman" panose="02020603050405020304" pitchFamily="18" charset="0"/>
                <a:cs typeface="Times New Roman" panose="02020603050405020304" pitchFamily="18" charset="0"/>
              </a:rPr>
              <a:t> 4, a </a:t>
            </a:r>
            <a:r>
              <a:rPr lang="en" altLang="zh-CN" sz="1400" dirty="0" err="1">
                <a:solidFill>
                  <a:srgbClr val="3B3B3B"/>
                </a:solidFill>
                <a:latin typeface="Times New Roman" panose="02020603050405020304" pitchFamily="18" charset="0"/>
                <a:cs typeface="Times New Roman" panose="02020603050405020304" pitchFamily="18" charset="0"/>
              </a:rPr>
              <a:t>stoveburner</a:t>
            </a:r>
            <a:r>
              <a:rPr lang="en" altLang="zh-CN" sz="1400" dirty="0">
                <a:solidFill>
                  <a:srgbClr val="3B3B3B"/>
                </a:solidFill>
                <a:latin typeface="Times New Roman" panose="02020603050405020304" pitchFamily="18" charset="0"/>
                <a:cs typeface="Times New Roman" panose="02020603050405020304" pitchFamily="18" charset="0"/>
              </a:rPr>
              <a:t> 3, a </a:t>
            </a:r>
            <a:r>
              <a:rPr lang="en" altLang="zh-CN" sz="1400" dirty="0" err="1">
                <a:solidFill>
                  <a:srgbClr val="3B3B3B"/>
                </a:solidFill>
                <a:latin typeface="Times New Roman" panose="02020603050405020304" pitchFamily="18" charset="0"/>
                <a:cs typeface="Times New Roman" panose="02020603050405020304" pitchFamily="18" charset="0"/>
              </a:rPr>
              <a:t>stoveburner</a:t>
            </a:r>
            <a:r>
              <a:rPr lang="en" altLang="zh-CN" sz="1400" dirty="0">
                <a:solidFill>
                  <a:srgbClr val="3B3B3B"/>
                </a:solidFill>
                <a:latin typeface="Times New Roman" panose="02020603050405020304" pitchFamily="18" charset="0"/>
                <a:cs typeface="Times New Roman" panose="02020603050405020304" pitchFamily="18" charset="0"/>
              </a:rPr>
              <a:t> 2, a </a:t>
            </a:r>
            <a:r>
              <a:rPr lang="en" altLang="zh-CN" sz="1400" dirty="0" err="1">
                <a:solidFill>
                  <a:srgbClr val="3B3B3B"/>
                </a:solidFill>
                <a:latin typeface="Times New Roman" panose="02020603050405020304" pitchFamily="18" charset="0"/>
                <a:cs typeface="Times New Roman" panose="02020603050405020304" pitchFamily="18" charset="0"/>
              </a:rPr>
              <a:t>stoveburner</a:t>
            </a:r>
            <a:r>
              <a:rPr lang="en" altLang="zh-CN" sz="1400" dirty="0">
                <a:solidFill>
                  <a:srgbClr val="3B3B3B"/>
                </a:solidFill>
                <a:latin typeface="Times New Roman" panose="02020603050405020304" pitchFamily="18" charset="0"/>
                <a:cs typeface="Times New Roman" panose="02020603050405020304" pitchFamily="18" charset="0"/>
              </a:rPr>
              <a:t> 1, and a toaster 1.</a:t>
            </a:r>
          </a:p>
          <a:p>
            <a:r>
              <a:rPr lang="en" altLang="zh-CN" sz="1400" dirty="0">
                <a:solidFill>
                  <a:srgbClr val="3B3B3B"/>
                </a:solidFill>
                <a:latin typeface="Times New Roman" panose="02020603050405020304" pitchFamily="18" charset="0"/>
                <a:cs typeface="Times New Roman" panose="02020603050405020304" pitchFamily="18" charset="0"/>
              </a:rPr>
              <a:t>Your task is to: heat some apple and put it in </a:t>
            </a:r>
            <a:r>
              <a:rPr lang="en" altLang="zh-CN" sz="1400" dirty="0" err="1">
                <a:solidFill>
                  <a:srgbClr val="3B3B3B"/>
                </a:solidFill>
                <a:latin typeface="Times New Roman" panose="02020603050405020304" pitchFamily="18" charset="0"/>
                <a:cs typeface="Times New Roman" panose="02020603050405020304" pitchFamily="18" charset="0"/>
              </a:rPr>
              <a:t>diningtable</a:t>
            </a:r>
            <a:r>
              <a:rPr lang="en" altLang="zh-CN" sz="1400" dirty="0">
                <a:solidFill>
                  <a:srgbClr val="3B3B3B"/>
                </a:solidFill>
                <a:latin typeface="Times New Roman" panose="02020603050405020304" pitchFamily="18" charset="0"/>
                <a:cs typeface="Times New Roman" panose="02020603050405020304" pitchFamily="18" charset="0"/>
              </a:rPr>
              <a:t>.</a:t>
            </a:r>
          </a:p>
        </p:txBody>
      </p:sp>
      <p:sp>
        <p:nvSpPr>
          <p:cNvPr id="12" name="文本框 11">
            <a:extLst>
              <a:ext uri="{FF2B5EF4-FFF2-40B4-BE49-F238E27FC236}">
                <a16:creationId xmlns:a16="http://schemas.microsoft.com/office/drawing/2014/main" id="{2EC5A9E2-C625-7DC3-2254-1C86A3D6A607}"/>
              </a:ext>
            </a:extLst>
          </p:cNvPr>
          <p:cNvSpPr txBox="1"/>
          <p:nvPr/>
        </p:nvSpPr>
        <p:spPr>
          <a:xfrm>
            <a:off x="709135" y="4072003"/>
            <a:ext cx="1680750" cy="338554"/>
          </a:xfrm>
          <a:prstGeom prst="rect">
            <a:avLst/>
          </a:prstGeom>
          <a:noFill/>
        </p:spPr>
        <p:txBody>
          <a:bodyPr wrap="square">
            <a:spAutoFit/>
          </a:bodyPr>
          <a:lstStyle/>
          <a:p>
            <a:pPr algn="ctr"/>
            <a:r>
              <a:rPr lang="en-US" altLang="zh-CN" sz="1600" dirty="0">
                <a:latin typeface="Britannic Bold" panose="020B0903060703020204" pitchFamily="34" charset="0"/>
                <a:cs typeface="Times New Roman" panose="02020603050405020304" pitchFamily="18" charset="0"/>
              </a:rPr>
              <a:t>Task Instruction:</a:t>
            </a:r>
            <a:endParaRPr lang="zh-CN" altLang="en-US" sz="1600" b="1" dirty="0">
              <a:latin typeface="Britannic Bold" panose="020B0903060703020204" pitchFamily="34" charset="0"/>
              <a:cs typeface="Times New Roman" panose="02020603050405020304" pitchFamily="18" charset="0"/>
            </a:endParaRPr>
          </a:p>
        </p:txBody>
      </p:sp>
      <p:sp>
        <p:nvSpPr>
          <p:cNvPr id="16" name="矩形: 圆角 4">
            <a:extLst>
              <a:ext uri="{FF2B5EF4-FFF2-40B4-BE49-F238E27FC236}">
                <a16:creationId xmlns:a16="http://schemas.microsoft.com/office/drawing/2014/main" id="{812C57CB-C78B-C116-0467-4EBF2AC5E4E8}"/>
              </a:ext>
            </a:extLst>
          </p:cNvPr>
          <p:cNvSpPr/>
          <p:nvPr/>
        </p:nvSpPr>
        <p:spPr>
          <a:xfrm>
            <a:off x="6236084" y="4623213"/>
            <a:ext cx="4849838" cy="1694816"/>
          </a:xfrm>
          <a:custGeom>
            <a:avLst/>
            <a:gdLst>
              <a:gd name="connsiteX0" fmla="*/ 0 w 4220276"/>
              <a:gd name="connsiteY0" fmla="*/ 161024 h 1694816"/>
              <a:gd name="connsiteX1" fmla="*/ 161024 w 4220276"/>
              <a:gd name="connsiteY1" fmla="*/ 0 h 1694816"/>
              <a:gd name="connsiteX2" fmla="*/ 756896 w 4220276"/>
              <a:gd name="connsiteY2" fmla="*/ 0 h 1694816"/>
              <a:gd name="connsiteX3" fmla="*/ 1235821 w 4220276"/>
              <a:gd name="connsiteY3" fmla="*/ 0 h 1694816"/>
              <a:gd name="connsiteX4" fmla="*/ 1753729 w 4220276"/>
              <a:gd name="connsiteY4" fmla="*/ 0 h 1694816"/>
              <a:gd name="connsiteX5" fmla="*/ 2349601 w 4220276"/>
              <a:gd name="connsiteY5" fmla="*/ 0 h 1694816"/>
              <a:gd name="connsiteX6" fmla="*/ 2906490 w 4220276"/>
              <a:gd name="connsiteY6" fmla="*/ 0 h 1694816"/>
              <a:gd name="connsiteX7" fmla="*/ 3541345 w 4220276"/>
              <a:gd name="connsiteY7" fmla="*/ 0 h 1694816"/>
              <a:gd name="connsiteX8" fmla="*/ 4059252 w 4220276"/>
              <a:gd name="connsiteY8" fmla="*/ 0 h 1694816"/>
              <a:gd name="connsiteX9" fmla="*/ 4220276 w 4220276"/>
              <a:gd name="connsiteY9" fmla="*/ 161024 h 1694816"/>
              <a:gd name="connsiteX10" fmla="*/ 4220276 w 4220276"/>
              <a:gd name="connsiteY10" fmla="*/ 604886 h 1694816"/>
              <a:gd name="connsiteX11" fmla="*/ 4220276 w 4220276"/>
              <a:gd name="connsiteY11" fmla="*/ 1062475 h 1694816"/>
              <a:gd name="connsiteX12" fmla="*/ 4220276 w 4220276"/>
              <a:gd name="connsiteY12" fmla="*/ 1533792 h 1694816"/>
              <a:gd name="connsiteX13" fmla="*/ 4059252 w 4220276"/>
              <a:gd name="connsiteY13" fmla="*/ 1694816 h 1694816"/>
              <a:gd name="connsiteX14" fmla="*/ 3502362 w 4220276"/>
              <a:gd name="connsiteY14" fmla="*/ 1694816 h 1694816"/>
              <a:gd name="connsiteX15" fmla="*/ 3062419 w 4220276"/>
              <a:gd name="connsiteY15" fmla="*/ 1694816 h 1694816"/>
              <a:gd name="connsiteX16" fmla="*/ 2427565 w 4220276"/>
              <a:gd name="connsiteY16" fmla="*/ 1694816 h 1694816"/>
              <a:gd name="connsiteX17" fmla="*/ 1792711 w 4220276"/>
              <a:gd name="connsiteY17" fmla="*/ 1694816 h 1694816"/>
              <a:gd name="connsiteX18" fmla="*/ 1274803 w 4220276"/>
              <a:gd name="connsiteY18" fmla="*/ 1694816 h 1694816"/>
              <a:gd name="connsiteX19" fmla="*/ 756896 w 4220276"/>
              <a:gd name="connsiteY19" fmla="*/ 1694816 h 1694816"/>
              <a:gd name="connsiteX20" fmla="*/ 161024 w 4220276"/>
              <a:gd name="connsiteY20" fmla="*/ 1694816 h 1694816"/>
              <a:gd name="connsiteX21" fmla="*/ 0 w 4220276"/>
              <a:gd name="connsiteY21" fmla="*/ 1533792 h 1694816"/>
              <a:gd name="connsiteX22" fmla="*/ 0 w 4220276"/>
              <a:gd name="connsiteY22" fmla="*/ 1103658 h 1694816"/>
              <a:gd name="connsiteX23" fmla="*/ 0 w 4220276"/>
              <a:gd name="connsiteY23" fmla="*/ 646069 h 1694816"/>
              <a:gd name="connsiteX24" fmla="*/ 0 w 4220276"/>
              <a:gd name="connsiteY24" fmla="*/ 161024 h 16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20276" h="1694816" fill="none" extrusionOk="0">
                <a:moveTo>
                  <a:pt x="0" y="161024"/>
                </a:moveTo>
                <a:cubicBezTo>
                  <a:pt x="19399" y="75192"/>
                  <a:pt x="64876" y="-12251"/>
                  <a:pt x="161024" y="0"/>
                </a:cubicBezTo>
                <a:cubicBezTo>
                  <a:pt x="355396" y="-23214"/>
                  <a:pt x="485470" y="53984"/>
                  <a:pt x="756896" y="0"/>
                </a:cubicBezTo>
                <a:cubicBezTo>
                  <a:pt x="1028322" y="-53984"/>
                  <a:pt x="1045022" y="32711"/>
                  <a:pt x="1235821" y="0"/>
                </a:cubicBezTo>
                <a:cubicBezTo>
                  <a:pt x="1426621" y="-32711"/>
                  <a:pt x="1649255" y="48173"/>
                  <a:pt x="1753729" y="0"/>
                </a:cubicBezTo>
                <a:cubicBezTo>
                  <a:pt x="1858203" y="-48173"/>
                  <a:pt x="2163704" y="31523"/>
                  <a:pt x="2349601" y="0"/>
                </a:cubicBezTo>
                <a:cubicBezTo>
                  <a:pt x="2535498" y="-31523"/>
                  <a:pt x="2687521" y="20596"/>
                  <a:pt x="2906490" y="0"/>
                </a:cubicBezTo>
                <a:cubicBezTo>
                  <a:pt x="3125459" y="-20596"/>
                  <a:pt x="3224584" y="52120"/>
                  <a:pt x="3541345" y="0"/>
                </a:cubicBezTo>
                <a:cubicBezTo>
                  <a:pt x="3858106" y="-52120"/>
                  <a:pt x="3883052" y="24553"/>
                  <a:pt x="4059252" y="0"/>
                </a:cubicBezTo>
                <a:cubicBezTo>
                  <a:pt x="4152946" y="-8580"/>
                  <a:pt x="4221263" y="69429"/>
                  <a:pt x="4220276" y="161024"/>
                </a:cubicBezTo>
                <a:cubicBezTo>
                  <a:pt x="4223730" y="363409"/>
                  <a:pt x="4209724" y="387118"/>
                  <a:pt x="4220276" y="604886"/>
                </a:cubicBezTo>
                <a:cubicBezTo>
                  <a:pt x="4230828" y="822654"/>
                  <a:pt x="4205902" y="970587"/>
                  <a:pt x="4220276" y="1062475"/>
                </a:cubicBezTo>
                <a:cubicBezTo>
                  <a:pt x="4234650" y="1154363"/>
                  <a:pt x="4208914" y="1379384"/>
                  <a:pt x="4220276" y="1533792"/>
                </a:cubicBezTo>
                <a:cubicBezTo>
                  <a:pt x="4231399" y="1638500"/>
                  <a:pt x="4161074" y="1714237"/>
                  <a:pt x="4059252" y="1694816"/>
                </a:cubicBezTo>
                <a:cubicBezTo>
                  <a:pt x="3874997" y="1715792"/>
                  <a:pt x="3732573" y="1668074"/>
                  <a:pt x="3502362" y="1694816"/>
                </a:cubicBezTo>
                <a:cubicBezTo>
                  <a:pt x="3272151" y="1721558"/>
                  <a:pt x="3155355" y="1688498"/>
                  <a:pt x="3062419" y="1694816"/>
                </a:cubicBezTo>
                <a:cubicBezTo>
                  <a:pt x="2969483" y="1701134"/>
                  <a:pt x="2727532" y="1673177"/>
                  <a:pt x="2427565" y="1694816"/>
                </a:cubicBezTo>
                <a:cubicBezTo>
                  <a:pt x="2127598" y="1716455"/>
                  <a:pt x="1975241" y="1624131"/>
                  <a:pt x="1792711" y="1694816"/>
                </a:cubicBezTo>
                <a:cubicBezTo>
                  <a:pt x="1610181" y="1765501"/>
                  <a:pt x="1415902" y="1649532"/>
                  <a:pt x="1274803" y="1694816"/>
                </a:cubicBezTo>
                <a:cubicBezTo>
                  <a:pt x="1133704" y="1740100"/>
                  <a:pt x="1014762" y="1675381"/>
                  <a:pt x="756896" y="1694816"/>
                </a:cubicBezTo>
                <a:cubicBezTo>
                  <a:pt x="499030" y="1714251"/>
                  <a:pt x="368420" y="1660862"/>
                  <a:pt x="161024" y="1694816"/>
                </a:cubicBezTo>
                <a:cubicBezTo>
                  <a:pt x="74494" y="1695781"/>
                  <a:pt x="-2546" y="1635272"/>
                  <a:pt x="0" y="1533792"/>
                </a:cubicBezTo>
                <a:cubicBezTo>
                  <a:pt x="-31623" y="1388015"/>
                  <a:pt x="9887" y="1218652"/>
                  <a:pt x="0" y="1103658"/>
                </a:cubicBezTo>
                <a:cubicBezTo>
                  <a:pt x="-9887" y="988664"/>
                  <a:pt x="30123" y="861314"/>
                  <a:pt x="0" y="646069"/>
                </a:cubicBezTo>
                <a:cubicBezTo>
                  <a:pt x="-30123" y="430824"/>
                  <a:pt x="34683" y="277278"/>
                  <a:pt x="0" y="161024"/>
                </a:cubicBezTo>
                <a:close/>
              </a:path>
              <a:path w="4220276" h="1694816" stroke="0" extrusionOk="0">
                <a:moveTo>
                  <a:pt x="0" y="161024"/>
                </a:moveTo>
                <a:cubicBezTo>
                  <a:pt x="-1178" y="77157"/>
                  <a:pt x="66401" y="13458"/>
                  <a:pt x="161024" y="0"/>
                </a:cubicBezTo>
                <a:cubicBezTo>
                  <a:pt x="338923" y="-59967"/>
                  <a:pt x="571299" y="52469"/>
                  <a:pt x="795878" y="0"/>
                </a:cubicBezTo>
                <a:cubicBezTo>
                  <a:pt x="1020457" y="-52469"/>
                  <a:pt x="1109563" y="4959"/>
                  <a:pt x="1352768" y="0"/>
                </a:cubicBezTo>
                <a:cubicBezTo>
                  <a:pt x="1595973" y="-4959"/>
                  <a:pt x="1760183" y="27738"/>
                  <a:pt x="1948640" y="0"/>
                </a:cubicBezTo>
                <a:cubicBezTo>
                  <a:pt x="2137097" y="-27738"/>
                  <a:pt x="2232333" y="29704"/>
                  <a:pt x="2427565" y="0"/>
                </a:cubicBezTo>
                <a:cubicBezTo>
                  <a:pt x="2622797" y="-29704"/>
                  <a:pt x="2833997" y="45864"/>
                  <a:pt x="2945473" y="0"/>
                </a:cubicBezTo>
                <a:cubicBezTo>
                  <a:pt x="3056949" y="-45864"/>
                  <a:pt x="3174917" y="21802"/>
                  <a:pt x="3385415" y="0"/>
                </a:cubicBezTo>
                <a:cubicBezTo>
                  <a:pt x="3595913" y="-21802"/>
                  <a:pt x="3808805" y="47497"/>
                  <a:pt x="4059252" y="0"/>
                </a:cubicBezTo>
                <a:cubicBezTo>
                  <a:pt x="4141523" y="4324"/>
                  <a:pt x="4214618" y="88321"/>
                  <a:pt x="4220276" y="161024"/>
                </a:cubicBezTo>
                <a:cubicBezTo>
                  <a:pt x="4258611" y="342770"/>
                  <a:pt x="4205652" y="436484"/>
                  <a:pt x="4220276" y="577430"/>
                </a:cubicBezTo>
                <a:cubicBezTo>
                  <a:pt x="4234900" y="718376"/>
                  <a:pt x="4192759" y="928684"/>
                  <a:pt x="4220276" y="1035020"/>
                </a:cubicBezTo>
                <a:cubicBezTo>
                  <a:pt x="4247793" y="1141356"/>
                  <a:pt x="4163546" y="1432086"/>
                  <a:pt x="4220276" y="1533792"/>
                </a:cubicBezTo>
                <a:cubicBezTo>
                  <a:pt x="4224347" y="1613325"/>
                  <a:pt x="4147329" y="1703573"/>
                  <a:pt x="4059252" y="1694816"/>
                </a:cubicBezTo>
                <a:cubicBezTo>
                  <a:pt x="3926133" y="1710729"/>
                  <a:pt x="3599591" y="1642168"/>
                  <a:pt x="3463380" y="1694816"/>
                </a:cubicBezTo>
                <a:cubicBezTo>
                  <a:pt x="3327169" y="1747464"/>
                  <a:pt x="2993243" y="1654227"/>
                  <a:pt x="2867508" y="1694816"/>
                </a:cubicBezTo>
                <a:cubicBezTo>
                  <a:pt x="2741773" y="1735405"/>
                  <a:pt x="2515882" y="1669958"/>
                  <a:pt x="2349601" y="1694816"/>
                </a:cubicBezTo>
                <a:cubicBezTo>
                  <a:pt x="2183320" y="1719674"/>
                  <a:pt x="1998478" y="1659664"/>
                  <a:pt x="1831693" y="1694816"/>
                </a:cubicBezTo>
                <a:cubicBezTo>
                  <a:pt x="1664908" y="1729968"/>
                  <a:pt x="1571370" y="1663914"/>
                  <a:pt x="1391750" y="1694816"/>
                </a:cubicBezTo>
                <a:cubicBezTo>
                  <a:pt x="1212130" y="1725718"/>
                  <a:pt x="1111168" y="1638374"/>
                  <a:pt x="912825" y="1694816"/>
                </a:cubicBezTo>
                <a:cubicBezTo>
                  <a:pt x="714482" y="1751258"/>
                  <a:pt x="350153" y="1636486"/>
                  <a:pt x="161024" y="1694816"/>
                </a:cubicBezTo>
                <a:cubicBezTo>
                  <a:pt x="74863" y="1695719"/>
                  <a:pt x="445" y="1628186"/>
                  <a:pt x="0" y="1533792"/>
                </a:cubicBezTo>
                <a:cubicBezTo>
                  <a:pt x="-28932" y="1355281"/>
                  <a:pt x="11718" y="1235013"/>
                  <a:pt x="0" y="1117386"/>
                </a:cubicBezTo>
                <a:cubicBezTo>
                  <a:pt x="-11718" y="999759"/>
                  <a:pt x="31393" y="781886"/>
                  <a:pt x="0" y="632341"/>
                </a:cubicBezTo>
                <a:cubicBezTo>
                  <a:pt x="-31393" y="482796"/>
                  <a:pt x="14697" y="379289"/>
                  <a:pt x="0" y="161024"/>
                </a:cubicBezTo>
                <a:close/>
              </a:path>
            </a:pathLst>
          </a:custGeom>
          <a:solidFill>
            <a:srgbClr val="D4E7F4"/>
          </a:solidFill>
          <a:ln>
            <a:gradFill flip="none" rotWithShape="1">
              <a:gsLst>
                <a:gs pos="0">
                  <a:srgbClr val="44659F"/>
                </a:gs>
                <a:gs pos="27000">
                  <a:schemeClr val="accent1">
                    <a:lumMod val="45000"/>
                    <a:lumOff val="55000"/>
                  </a:schemeClr>
                </a:gs>
                <a:gs pos="70000">
                  <a:srgbClr val="E3EFFF"/>
                </a:gs>
                <a:gs pos="48000">
                  <a:schemeClr val="accent1">
                    <a:lumMod val="30000"/>
                    <a:lumOff val="70000"/>
                  </a:schemeClr>
                </a:gs>
              </a:gsLst>
              <a:lin ang="16200000" scaled="1"/>
              <a:tileRect/>
            </a:gradFill>
            <a:extLst>
              <a:ext uri="{C807C97D-BFC1-408E-A445-0C87EB9F89A2}">
                <ask:lineSketchStyleProps xmlns:ask="http://schemas.microsoft.com/office/drawing/2018/sketchyshapes" sd="2700244381">
                  <a:custGeom>
                    <a:avLst/>
                    <a:gdLst>
                      <a:gd name="connsiteX0" fmla="*/ 0 w 5054036"/>
                      <a:gd name="connsiteY0" fmla="*/ 173251 h 1899056"/>
                      <a:gd name="connsiteX1" fmla="*/ 480183 w 5054036"/>
                      <a:gd name="connsiteY1" fmla="*/ 0 h 1899056"/>
                      <a:gd name="connsiteX2" fmla="*/ 1298917 w 5054036"/>
                      <a:gd name="connsiteY2" fmla="*/ 0 h 1899056"/>
                      <a:gd name="connsiteX3" fmla="*/ 2035778 w 5054036"/>
                      <a:gd name="connsiteY3" fmla="*/ 0 h 1899056"/>
                      <a:gd name="connsiteX4" fmla="*/ 2895448 w 5054036"/>
                      <a:gd name="connsiteY4" fmla="*/ 0 h 1899056"/>
                      <a:gd name="connsiteX5" fmla="*/ 3591371 w 5054036"/>
                      <a:gd name="connsiteY5" fmla="*/ 0 h 1899056"/>
                      <a:gd name="connsiteX6" fmla="*/ 4573852 w 5054036"/>
                      <a:gd name="connsiteY6" fmla="*/ 0 h 1899056"/>
                      <a:gd name="connsiteX7" fmla="*/ 5054036 w 5054036"/>
                      <a:gd name="connsiteY7" fmla="*/ 173251 h 1899056"/>
                      <a:gd name="connsiteX8" fmla="*/ 5054036 w 5054036"/>
                      <a:gd name="connsiteY8" fmla="*/ 514813 h 1899056"/>
                      <a:gd name="connsiteX9" fmla="*/ 5054036 w 5054036"/>
                      <a:gd name="connsiteY9" fmla="*/ 856374 h 1899056"/>
                      <a:gd name="connsiteX10" fmla="*/ 5054036 w 5054036"/>
                      <a:gd name="connsiteY10" fmla="*/ 1182410 h 1899056"/>
                      <a:gd name="connsiteX11" fmla="*/ 5054036 w 5054036"/>
                      <a:gd name="connsiteY11" fmla="*/ 1725804 h 1899056"/>
                      <a:gd name="connsiteX12" fmla="*/ 4573852 w 5054036"/>
                      <a:gd name="connsiteY12" fmla="*/ 1899056 h 1899056"/>
                      <a:gd name="connsiteX13" fmla="*/ 3796056 w 5054036"/>
                      <a:gd name="connsiteY13" fmla="*/ 1899056 h 1899056"/>
                      <a:gd name="connsiteX14" fmla="*/ 2977321 w 5054036"/>
                      <a:gd name="connsiteY14" fmla="*/ 1899056 h 1899056"/>
                      <a:gd name="connsiteX15" fmla="*/ 2281397 w 5054036"/>
                      <a:gd name="connsiteY15" fmla="*/ 1899056 h 1899056"/>
                      <a:gd name="connsiteX16" fmla="*/ 1421726 w 5054036"/>
                      <a:gd name="connsiteY16" fmla="*/ 1899056 h 1899056"/>
                      <a:gd name="connsiteX17" fmla="*/ 480183 w 5054036"/>
                      <a:gd name="connsiteY17" fmla="*/ 1899056 h 1899056"/>
                      <a:gd name="connsiteX18" fmla="*/ 0 w 5054036"/>
                      <a:gd name="connsiteY18" fmla="*/ 1725804 h 1899056"/>
                      <a:gd name="connsiteX19" fmla="*/ 0 w 5054036"/>
                      <a:gd name="connsiteY19" fmla="*/ 1415293 h 1899056"/>
                      <a:gd name="connsiteX20" fmla="*/ 0 w 5054036"/>
                      <a:gd name="connsiteY20" fmla="*/ 1135834 h 1899056"/>
                      <a:gd name="connsiteX21" fmla="*/ 0 w 5054036"/>
                      <a:gd name="connsiteY21" fmla="*/ 840849 h 1899056"/>
                      <a:gd name="connsiteX22" fmla="*/ 0 w 5054036"/>
                      <a:gd name="connsiteY22" fmla="*/ 499287 h 1899056"/>
                      <a:gd name="connsiteX23" fmla="*/ 0 w 5054036"/>
                      <a:gd name="connsiteY23" fmla="*/ 173251 h 1899056"/>
                      <a:gd name="connsiteX0" fmla="*/ 0 w 5054036"/>
                      <a:gd name="connsiteY0" fmla="*/ 173251 h 1899056"/>
                      <a:gd name="connsiteX1" fmla="*/ 480183 w 5054036"/>
                      <a:gd name="connsiteY1" fmla="*/ 0 h 1899056"/>
                      <a:gd name="connsiteX2" fmla="*/ 1380790 w 5054036"/>
                      <a:gd name="connsiteY2" fmla="*/ 0 h 1899056"/>
                      <a:gd name="connsiteX3" fmla="*/ 2158587 w 5054036"/>
                      <a:gd name="connsiteY3" fmla="*/ 0 h 1899056"/>
                      <a:gd name="connsiteX4" fmla="*/ 2895448 w 5054036"/>
                      <a:gd name="connsiteY4" fmla="*/ 0 h 1899056"/>
                      <a:gd name="connsiteX5" fmla="*/ 3591371 w 5054036"/>
                      <a:gd name="connsiteY5" fmla="*/ 0 h 1899056"/>
                      <a:gd name="connsiteX6" fmla="*/ 4573852 w 5054036"/>
                      <a:gd name="connsiteY6" fmla="*/ 0 h 1899056"/>
                      <a:gd name="connsiteX7" fmla="*/ 5054036 w 5054036"/>
                      <a:gd name="connsiteY7" fmla="*/ 173251 h 1899056"/>
                      <a:gd name="connsiteX8" fmla="*/ 5054036 w 5054036"/>
                      <a:gd name="connsiteY8" fmla="*/ 483762 h 1899056"/>
                      <a:gd name="connsiteX9" fmla="*/ 5054036 w 5054036"/>
                      <a:gd name="connsiteY9" fmla="*/ 794272 h 1899056"/>
                      <a:gd name="connsiteX10" fmla="*/ 5054036 w 5054036"/>
                      <a:gd name="connsiteY10" fmla="*/ 1058206 h 1899056"/>
                      <a:gd name="connsiteX11" fmla="*/ 5054036 w 5054036"/>
                      <a:gd name="connsiteY11" fmla="*/ 1353191 h 1899056"/>
                      <a:gd name="connsiteX12" fmla="*/ 5054036 w 5054036"/>
                      <a:gd name="connsiteY12" fmla="*/ 1725804 h 1899056"/>
                      <a:gd name="connsiteX13" fmla="*/ 4573852 w 5054036"/>
                      <a:gd name="connsiteY13" fmla="*/ 1899056 h 1899056"/>
                      <a:gd name="connsiteX14" fmla="*/ 3836992 w 5054036"/>
                      <a:gd name="connsiteY14" fmla="*/ 1899056 h 1899056"/>
                      <a:gd name="connsiteX15" fmla="*/ 3059194 w 5054036"/>
                      <a:gd name="connsiteY15" fmla="*/ 1899056 h 1899056"/>
                      <a:gd name="connsiteX16" fmla="*/ 2240461 w 5054036"/>
                      <a:gd name="connsiteY16" fmla="*/ 1899056 h 1899056"/>
                      <a:gd name="connsiteX17" fmla="*/ 1380790 w 5054036"/>
                      <a:gd name="connsiteY17" fmla="*/ 1899056 h 1899056"/>
                      <a:gd name="connsiteX18" fmla="*/ 480183 w 5054036"/>
                      <a:gd name="connsiteY18" fmla="*/ 1899056 h 1899056"/>
                      <a:gd name="connsiteX19" fmla="*/ 0 w 5054036"/>
                      <a:gd name="connsiteY19" fmla="*/ 1725804 h 1899056"/>
                      <a:gd name="connsiteX20" fmla="*/ 0 w 5054036"/>
                      <a:gd name="connsiteY20" fmla="*/ 1384242 h 1899056"/>
                      <a:gd name="connsiteX21" fmla="*/ 0 w 5054036"/>
                      <a:gd name="connsiteY21" fmla="*/ 1058206 h 1899056"/>
                      <a:gd name="connsiteX22" fmla="*/ 0 w 5054036"/>
                      <a:gd name="connsiteY22" fmla="*/ 778747 h 1899056"/>
                      <a:gd name="connsiteX23" fmla="*/ 0 w 5054036"/>
                      <a:gd name="connsiteY23" fmla="*/ 499287 h 1899056"/>
                      <a:gd name="connsiteX24" fmla="*/ 0 w 5054036"/>
                      <a:gd name="connsiteY24" fmla="*/ 173251 h 189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4036" h="1899056" fill="none" extrusionOk="0">
                        <a:moveTo>
                          <a:pt x="0" y="173251"/>
                        </a:moveTo>
                        <a:cubicBezTo>
                          <a:pt x="55484" y="77640"/>
                          <a:pt x="238651" y="-15533"/>
                          <a:pt x="480183" y="0"/>
                        </a:cubicBezTo>
                        <a:cubicBezTo>
                          <a:pt x="817436" y="15870"/>
                          <a:pt x="1028193" y="52274"/>
                          <a:pt x="1298917" y="0"/>
                        </a:cubicBezTo>
                        <a:cubicBezTo>
                          <a:pt x="1601834" y="4697"/>
                          <a:pt x="1856632" y="-8619"/>
                          <a:pt x="2035778" y="0"/>
                        </a:cubicBezTo>
                        <a:cubicBezTo>
                          <a:pt x="2229887" y="73841"/>
                          <a:pt x="2530816" y="33544"/>
                          <a:pt x="2895448" y="0"/>
                        </a:cubicBezTo>
                        <a:cubicBezTo>
                          <a:pt x="3283821" y="-29211"/>
                          <a:pt x="3459548" y="6472"/>
                          <a:pt x="3591371" y="0"/>
                        </a:cubicBezTo>
                        <a:cubicBezTo>
                          <a:pt x="3664326" y="7579"/>
                          <a:pt x="4289803" y="87893"/>
                          <a:pt x="4573852" y="0"/>
                        </a:cubicBezTo>
                        <a:cubicBezTo>
                          <a:pt x="4820200" y="-8270"/>
                          <a:pt x="4991843" y="73414"/>
                          <a:pt x="5054036" y="173251"/>
                        </a:cubicBezTo>
                        <a:cubicBezTo>
                          <a:pt x="5157385" y="309602"/>
                          <a:pt x="4997899" y="411901"/>
                          <a:pt x="5054036" y="514813"/>
                        </a:cubicBezTo>
                        <a:cubicBezTo>
                          <a:pt x="5111133" y="618535"/>
                          <a:pt x="5038255" y="772857"/>
                          <a:pt x="5054036" y="856374"/>
                        </a:cubicBezTo>
                        <a:cubicBezTo>
                          <a:pt x="5071858" y="971254"/>
                          <a:pt x="4996177" y="1099942"/>
                          <a:pt x="5054036" y="1182410"/>
                        </a:cubicBezTo>
                        <a:cubicBezTo>
                          <a:pt x="5139577" y="1328166"/>
                          <a:pt x="4847850" y="1513659"/>
                          <a:pt x="5054036" y="1725804"/>
                        </a:cubicBezTo>
                        <a:cubicBezTo>
                          <a:pt x="5038699" y="1822560"/>
                          <a:pt x="4879222" y="1900075"/>
                          <a:pt x="4573852" y="1899056"/>
                        </a:cubicBezTo>
                        <a:cubicBezTo>
                          <a:pt x="4394736" y="1919338"/>
                          <a:pt x="4080702" y="1843857"/>
                          <a:pt x="3796056" y="1899056"/>
                        </a:cubicBezTo>
                        <a:cubicBezTo>
                          <a:pt x="3605900" y="1906286"/>
                          <a:pt x="3282659" y="1857703"/>
                          <a:pt x="2977321" y="1899056"/>
                        </a:cubicBezTo>
                        <a:cubicBezTo>
                          <a:pt x="2699116" y="1916300"/>
                          <a:pt x="2603469" y="1902636"/>
                          <a:pt x="2281397" y="1899056"/>
                        </a:cubicBezTo>
                        <a:cubicBezTo>
                          <a:pt x="2006173" y="1915380"/>
                          <a:pt x="1730299" y="1921263"/>
                          <a:pt x="1421726" y="1899056"/>
                        </a:cubicBezTo>
                        <a:cubicBezTo>
                          <a:pt x="1096721" y="1863976"/>
                          <a:pt x="734699" y="1920156"/>
                          <a:pt x="480183" y="1899056"/>
                        </a:cubicBezTo>
                        <a:cubicBezTo>
                          <a:pt x="255413" y="1888932"/>
                          <a:pt x="12689" y="1829703"/>
                          <a:pt x="0" y="1725804"/>
                        </a:cubicBezTo>
                        <a:cubicBezTo>
                          <a:pt x="-99310" y="1629547"/>
                          <a:pt x="57270" y="1570953"/>
                          <a:pt x="0" y="1415293"/>
                        </a:cubicBezTo>
                        <a:cubicBezTo>
                          <a:pt x="-54067" y="1273699"/>
                          <a:pt x="17947" y="1229028"/>
                          <a:pt x="0" y="1135834"/>
                        </a:cubicBezTo>
                        <a:cubicBezTo>
                          <a:pt x="4541" y="1028333"/>
                          <a:pt x="40870" y="904850"/>
                          <a:pt x="0" y="840849"/>
                        </a:cubicBezTo>
                        <a:cubicBezTo>
                          <a:pt x="-58300" y="753973"/>
                          <a:pt x="-9452" y="641888"/>
                          <a:pt x="0" y="499287"/>
                        </a:cubicBezTo>
                        <a:cubicBezTo>
                          <a:pt x="-30045" y="351965"/>
                          <a:pt x="64996" y="274525"/>
                          <a:pt x="0" y="173251"/>
                        </a:cubicBezTo>
                        <a:close/>
                      </a:path>
                      <a:path w="5054036" h="1899056" stroke="0" extrusionOk="0">
                        <a:moveTo>
                          <a:pt x="0" y="173251"/>
                        </a:moveTo>
                        <a:cubicBezTo>
                          <a:pt x="38925" y="85927"/>
                          <a:pt x="173319" y="-28283"/>
                          <a:pt x="480183" y="0"/>
                        </a:cubicBezTo>
                        <a:cubicBezTo>
                          <a:pt x="789675" y="-9834"/>
                          <a:pt x="993598" y="44185"/>
                          <a:pt x="1380790" y="0"/>
                        </a:cubicBezTo>
                        <a:cubicBezTo>
                          <a:pt x="1686863" y="8574"/>
                          <a:pt x="1900583" y="27613"/>
                          <a:pt x="2158587" y="0"/>
                        </a:cubicBezTo>
                        <a:cubicBezTo>
                          <a:pt x="2410335" y="19884"/>
                          <a:pt x="2564349" y="2590"/>
                          <a:pt x="2895448" y="0"/>
                        </a:cubicBezTo>
                        <a:cubicBezTo>
                          <a:pt x="3130801" y="2265"/>
                          <a:pt x="3393768" y="-18652"/>
                          <a:pt x="3591371" y="0"/>
                        </a:cubicBezTo>
                        <a:cubicBezTo>
                          <a:pt x="3706976" y="-19390"/>
                          <a:pt x="4311491" y="30423"/>
                          <a:pt x="4573852" y="0"/>
                        </a:cubicBezTo>
                        <a:cubicBezTo>
                          <a:pt x="4856460" y="-7751"/>
                          <a:pt x="5006511" y="89901"/>
                          <a:pt x="5054036" y="173251"/>
                        </a:cubicBezTo>
                        <a:cubicBezTo>
                          <a:pt x="5110462" y="291446"/>
                          <a:pt x="4969467" y="339847"/>
                          <a:pt x="5054036" y="483762"/>
                        </a:cubicBezTo>
                        <a:cubicBezTo>
                          <a:pt x="5107045" y="577839"/>
                          <a:pt x="5009315" y="710528"/>
                          <a:pt x="5054036" y="794272"/>
                        </a:cubicBezTo>
                        <a:cubicBezTo>
                          <a:pt x="5128525" y="871162"/>
                          <a:pt x="4983719" y="923208"/>
                          <a:pt x="5054036" y="1058206"/>
                        </a:cubicBezTo>
                        <a:cubicBezTo>
                          <a:pt x="5099937" y="1189976"/>
                          <a:pt x="5022719" y="1244493"/>
                          <a:pt x="5054036" y="1353191"/>
                        </a:cubicBezTo>
                        <a:cubicBezTo>
                          <a:pt x="5074643" y="1415114"/>
                          <a:pt x="4986300" y="1575864"/>
                          <a:pt x="5054036" y="1725804"/>
                        </a:cubicBezTo>
                        <a:cubicBezTo>
                          <a:pt x="5067396" y="1866473"/>
                          <a:pt x="4806662" y="1924621"/>
                          <a:pt x="4573852" y="1899056"/>
                        </a:cubicBezTo>
                        <a:cubicBezTo>
                          <a:pt x="4329232" y="1941443"/>
                          <a:pt x="4177100" y="1858545"/>
                          <a:pt x="3836992" y="1899056"/>
                        </a:cubicBezTo>
                        <a:cubicBezTo>
                          <a:pt x="3504120" y="1907518"/>
                          <a:pt x="3380707" y="1871704"/>
                          <a:pt x="3059194" y="1899056"/>
                        </a:cubicBezTo>
                        <a:cubicBezTo>
                          <a:pt x="2738404" y="1960344"/>
                          <a:pt x="2450181" y="1895954"/>
                          <a:pt x="2240461" y="1899056"/>
                        </a:cubicBezTo>
                        <a:cubicBezTo>
                          <a:pt x="2068269" y="1929793"/>
                          <a:pt x="1722817" y="1844521"/>
                          <a:pt x="1380790" y="1899056"/>
                        </a:cubicBezTo>
                        <a:cubicBezTo>
                          <a:pt x="1014472" y="1927309"/>
                          <a:pt x="926033" y="1896496"/>
                          <a:pt x="480183" y="1899056"/>
                        </a:cubicBezTo>
                        <a:cubicBezTo>
                          <a:pt x="230580" y="1937406"/>
                          <a:pt x="37385" y="1824282"/>
                          <a:pt x="0" y="1725804"/>
                        </a:cubicBezTo>
                        <a:cubicBezTo>
                          <a:pt x="-70418" y="1639086"/>
                          <a:pt x="80053" y="1466908"/>
                          <a:pt x="0" y="1384242"/>
                        </a:cubicBezTo>
                        <a:cubicBezTo>
                          <a:pt x="-70635" y="1278161"/>
                          <a:pt x="87167" y="1203561"/>
                          <a:pt x="0" y="1058206"/>
                        </a:cubicBezTo>
                        <a:cubicBezTo>
                          <a:pt x="-121830" y="897458"/>
                          <a:pt x="19025" y="863726"/>
                          <a:pt x="0" y="778747"/>
                        </a:cubicBezTo>
                        <a:cubicBezTo>
                          <a:pt x="-35807" y="663052"/>
                          <a:pt x="49826" y="577926"/>
                          <a:pt x="0" y="499287"/>
                        </a:cubicBezTo>
                        <a:cubicBezTo>
                          <a:pt x="-69547" y="395719"/>
                          <a:pt x="130373" y="346583"/>
                          <a:pt x="0" y="173251"/>
                        </a:cubicBezTo>
                        <a:close/>
                      </a:path>
                      <a:path w="5054036" h="1899056" fill="none" stroke="0" extrusionOk="0">
                        <a:moveTo>
                          <a:pt x="0" y="173251"/>
                        </a:moveTo>
                        <a:cubicBezTo>
                          <a:pt x="101449" y="78566"/>
                          <a:pt x="197370" y="24157"/>
                          <a:pt x="480183" y="0"/>
                        </a:cubicBezTo>
                        <a:cubicBezTo>
                          <a:pt x="830214" y="-31054"/>
                          <a:pt x="949032" y="32249"/>
                          <a:pt x="1298917" y="0"/>
                        </a:cubicBezTo>
                        <a:cubicBezTo>
                          <a:pt x="1604947" y="-35530"/>
                          <a:pt x="1846191" y="-3559"/>
                          <a:pt x="2035778" y="0"/>
                        </a:cubicBezTo>
                        <a:cubicBezTo>
                          <a:pt x="2253429" y="9293"/>
                          <a:pt x="2484297" y="-21943"/>
                          <a:pt x="2895448" y="0"/>
                        </a:cubicBezTo>
                        <a:cubicBezTo>
                          <a:pt x="3260012" y="-13394"/>
                          <a:pt x="3418531" y="18287"/>
                          <a:pt x="3591371" y="0"/>
                        </a:cubicBezTo>
                        <a:cubicBezTo>
                          <a:pt x="3722373" y="40433"/>
                          <a:pt x="4308930" y="34238"/>
                          <a:pt x="4573852" y="0"/>
                        </a:cubicBezTo>
                        <a:cubicBezTo>
                          <a:pt x="4829629" y="25061"/>
                          <a:pt x="4962876" y="100835"/>
                          <a:pt x="5054036" y="173251"/>
                        </a:cubicBezTo>
                        <a:cubicBezTo>
                          <a:pt x="5166943" y="281579"/>
                          <a:pt x="5004739" y="429073"/>
                          <a:pt x="5054036" y="514813"/>
                        </a:cubicBezTo>
                        <a:cubicBezTo>
                          <a:pt x="5116818" y="640883"/>
                          <a:pt x="5034070" y="796156"/>
                          <a:pt x="5054036" y="856374"/>
                        </a:cubicBezTo>
                        <a:cubicBezTo>
                          <a:pt x="5060677" y="939657"/>
                          <a:pt x="4961215" y="1096341"/>
                          <a:pt x="5054036" y="1182410"/>
                        </a:cubicBezTo>
                        <a:cubicBezTo>
                          <a:pt x="5112976" y="1272694"/>
                          <a:pt x="4899456" y="1433488"/>
                          <a:pt x="5054036" y="1725804"/>
                        </a:cubicBezTo>
                        <a:cubicBezTo>
                          <a:pt x="5054763" y="1879192"/>
                          <a:pt x="4859693" y="1938226"/>
                          <a:pt x="4573852" y="1899056"/>
                        </a:cubicBezTo>
                        <a:cubicBezTo>
                          <a:pt x="4407983" y="1913374"/>
                          <a:pt x="4023730" y="1854400"/>
                          <a:pt x="3796056" y="1899056"/>
                        </a:cubicBezTo>
                        <a:cubicBezTo>
                          <a:pt x="3535460" y="1857007"/>
                          <a:pt x="3277288" y="1857046"/>
                          <a:pt x="2977321" y="1899056"/>
                        </a:cubicBezTo>
                        <a:cubicBezTo>
                          <a:pt x="2709513" y="1909668"/>
                          <a:pt x="2561708" y="1875680"/>
                          <a:pt x="2281397" y="1899056"/>
                        </a:cubicBezTo>
                        <a:cubicBezTo>
                          <a:pt x="1979648" y="1944384"/>
                          <a:pt x="1681742" y="1918884"/>
                          <a:pt x="1421726" y="1899056"/>
                        </a:cubicBezTo>
                        <a:cubicBezTo>
                          <a:pt x="1128451" y="1949329"/>
                          <a:pt x="716375" y="1925924"/>
                          <a:pt x="480183" y="1899056"/>
                        </a:cubicBezTo>
                        <a:cubicBezTo>
                          <a:pt x="231498" y="1884303"/>
                          <a:pt x="23662" y="1823040"/>
                          <a:pt x="0" y="1725804"/>
                        </a:cubicBezTo>
                        <a:cubicBezTo>
                          <a:pt x="-84559" y="1675131"/>
                          <a:pt x="23563" y="1560375"/>
                          <a:pt x="0" y="1415293"/>
                        </a:cubicBezTo>
                        <a:cubicBezTo>
                          <a:pt x="-47565" y="1259516"/>
                          <a:pt x="12306" y="1233095"/>
                          <a:pt x="0" y="1135834"/>
                        </a:cubicBezTo>
                        <a:cubicBezTo>
                          <a:pt x="-25392" y="1023641"/>
                          <a:pt x="50778" y="917758"/>
                          <a:pt x="0" y="840849"/>
                        </a:cubicBezTo>
                        <a:cubicBezTo>
                          <a:pt x="-29612" y="769300"/>
                          <a:pt x="5124" y="631765"/>
                          <a:pt x="0" y="499287"/>
                        </a:cubicBezTo>
                        <a:cubicBezTo>
                          <a:pt x="-25318" y="351577"/>
                          <a:pt x="57001" y="283605"/>
                          <a:pt x="0" y="173251"/>
                        </a:cubicBezTo>
                        <a:close/>
                      </a:path>
                    </a:pathLst>
                  </a:custGeom>
                  <ask:type>
                    <ask:lineSketchScribble/>
                  </ask:type>
                </ask:lineSketchStyleProps>
              </a:ext>
            </a:extLst>
          </a:ln>
          <a:effectLst/>
        </p:spPr>
        <p:style>
          <a:lnRef idx="2">
            <a:schemeClr val="accent1"/>
          </a:lnRef>
          <a:fillRef idx="1">
            <a:schemeClr val="lt1"/>
          </a:fillRef>
          <a:effectRef idx="0">
            <a:schemeClr val="accent1"/>
          </a:effectRef>
          <a:fontRef idx="minor">
            <a:schemeClr val="dk1"/>
          </a:fontRef>
        </p:style>
        <p:txBody>
          <a:bodyPr rtlCol="0" anchor="ctr"/>
          <a:lstStyle/>
          <a:p>
            <a:endParaRPr lang="zh-CN" altLang="en-US" sz="1400"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EA905011-4D93-2A3F-E41D-A6DEBCAC0705}"/>
              </a:ext>
            </a:extLst>
          </p:cNvPr>
          <p:cNvSpPr txBox="1"/>
          <p:nvPr/>
        </p:nvSpPr>
        <p:spPr>
          <a:xfrm>
            <a:off x="6363247" y="4670402"/>
            <a:ext cx="4218938" cy="1600438"/>
          </a:xfrm>
          <a:prstGeom prst="rect">
            <a:avLst/>
          </a:prstGeom>
          <a:noFill/>
        </p:spPr>
        <p:txBody>
          <a:bodyPr wrap="square">
            <a:spAutoFit/>
          </a:bodyPr>
          <a:lstStyle/>
          <a:p>
            <a:r>
              <a:rPr lang="en" altLang="zh-CN" sz="1400" dirty="0">
                <a:latin typeface="Britannic Bold" panose="020B0903060703020204" pitchFamily="34" charset="0"/>
                <a:cs typeface="Times New Roman" panose="02020603050405020304" pitchFamily="18" charset="0"/>
              </a:rPr>
              <a:t>Abstract planning steps:</a:t>
            </a:r>
            <a:endParaRPr lang="en" altLang="zh-CN" sz="1400" dirty="0">
              <a:solidFill>
                <a:srgbClr val="3B3B3B"/>
              </a:solidFill>
              <a:latin typeface="Times New Roman" panose="02020603050405020304" pitchFamily="18" charset="0"/>
              <a:cs typeface="Times New Roman" panose="02020603050405020304" pitchFamily="18" charset="0"/>
            </a:endParaRPr>
          </a:p>
          <a:p>
            <a:r>
              <a:rPr lang="en" altLang="zh-CN" sz="1400" dirty="0">
                <a:solidFill>
                  <a:srgbClr val="3B3B3B"/>
                </a:solidFill>
                <a:latin typeface="Times New Roman" panose="02020603050405020304" pitchFamily="18" charset="0"/>
                <a:cs typeface="Times New Roman" panose="02020603050405020304" pitchFamily="18" charset="0"/>
              </a:rPr>
              <a:t>Step 1. </a:t>
            </a:r>
            <a:r>
              <a:rPr lang="en" altLang="zh-CN" sz="1400" dirty="0" err="1">
                <a:solidFill>
                  <a:srgbClr val="3B3B3B"/>
                </a:solidFill>
                <a:latin typeface="Times New Roman" panose="02020603050405020304" pitchFamily="18" charset="0"/>
                <a:cs typeface="Times New Roman" panose="02020603050405020304" pitchFamily="18" charset="0"/>
              </a:rPr>
              <a:t>obj_name</a:t>
            </a:r>
            <a:r>
              <a:rPr lang="en" altLang="zh-CN" sz="1400" dirty="0">
                <a:solidFill>
                  <a:srgbClr val="3B3B3B"/>
                </a:solidFill>
                <a:latin typeface="Times New Roman" panose="02020603050405020304" pitchFamily="18" charset="0"/>
                <a:cs typeface="Times New Roman" panose="02020603050405020304" pitchFamily="18" charset="0"/>
              </a:rPr>
              <a:t>, loc=</a:t>
            </a:r>
            <a:r>
              <a:rPr lang="en" altLang="zh-CN" sz="1400" dirty="0" err="1">
                <a:solidFill>
                  <a:srgbClr val="3B3B3B"/>
                </a:solidFill>
                <a:latin typeface="Times New Roman" panose="02020603050405020304" pitchFamily="18" charset="0"/>
                <a:cs typeface="Times New Roman" panose="02020603050405020304" pitchFamily="18" charset="0"/>
              </a:rPr>
              <a:t>locate_object</a:t>
            </a:r>
            <a:r>
              <a:rPr lang="en" altLang="zh-CN" sz="1400" dirty="0">
                <a:solidFill>
                  <a:srgbClr val="3B3B3B"/>
                </a:solidFill>
                <a:latin typeface="Times New Roman" panose="02020603050405020304" pitchFamily="18" charset="0"/>
                <a:cs typeface="Times New Roman" panose="02020603050405020304" pitchFamily="18" charset="0"/>
              </a:rPr>
              <a:t>(</a:t>
            </a:r>
            <a:r>
              <a:rPr lang="en" altLang="zh-CN" sz="1400" dirty="0" err="1">
                <a:solidFill>
                  <a:srgbClr val="3B3B3B"/>
                </a:solidFill>
                <a:latin typeface="Times New Roman" panose="02020603050405020304" pitchFamily="18" charset="0"/>
                <a:cs typeface="Times New Roman" panose="02020603050405020304" pitchFamily="18" charset="0"/>
              </a:rPr>
              <a:t>candidate_locs</a:t>
            </a:r>
            <a:r>
              <a:rPr lang="en" altLang="zh-CN" sz="1400" dirty="0">
                <a:solidFill>
                  <a:srgbClr val="3B3B3B"/>
                </a:solidFill>
                <a:latin typeface="Times New Roman" panose="02020603050405020304" pitchFamily="18" charset="0"/>
                <a:cs typeface="Times New Roman" panose="02020603050405020304" pitchFamily="18" charset="0"/>
              </a:rPr>
              <a:t>);</a:t>
            </a:r>
          </a:p>
          <a:p>
            <a:r>
              <a:rPr lang="en" altLang="zh-CN" sz="1400" dirty="0">
                <a:solidFill>
                  <a:srgbClr val="3B3B3B"/>
                </a:solidFill>
                <a:latin typeface="Times New Roman" panose="02020603050405020304" pitchFamily="18" charset="0"/>
                <a:cs typeface="Times New Roman" panose="02020603050405020304" pitchFamily="18" charset="0"/>
              </a:rPr>
              <a:t>Step 2. take(</a:t>
            </a:r>
            <a:r>
              <a:rPr lang="en" altLang="zh-CN" sz="1400" dirty="0" err="1">
                <a:solidFill>
                  <a:srgbClr val="3B3B3B"/>
                </a:solidFill>
                <a:latin typeface="Times New Roman" panose="02020603050405020304" pitchFamily="18" charset="0"/>
                <a:cs typeface="Times New Roman" panose="02020603050405020304" pitchFamily="18" charset="0"/>
              </a:rPr>
              <a:t>obj_name</a:t>
            </a:r>
            <a:r>
              <a:rPr lang="en" altLang="zh-CN" sz="1400" dirty="0">
                <a:solidFill>
                  <a:srgbClr val="3B3B3B"/>
                </a:solidFill>
                <a:latin typeface="Times New Roman" panose="02020603050405020304" pitchFamily="18" charset="0"/>
                <a:cs typeface="Times New Roman" panose="02020603050405020304" pitchFamily="18" charset="0"/>
              </a:rPr>
              <a:t>, loc);</a:t>
            </a:r>
          </a:p>
          <a:p>
            <a:r>
              <a:rPr lang="en" altLang="zh-CN" sz="1400" dirty="0">
                <a:solidFill>
                  <a:srgbClr val="3B3B3B"/>
                </a:solidFill>
                <a:latin typeface="Times New Roman" panose="02020603050405020304" pitchFamily="18" charset="0"/>
                <a:cs typeface="Times New Roman" panose="02020603050405020304" pitchFamily="18" charset="0"/>
              </a:rPr>
              <a:t>Step 3. </a:t>
            </a:r>
            <a:r>
              <a:rPr lang="en" altLang="zh-CN" sz="1400" dirty="0" err="1">
                <a:solidFill>
                  <a:srgbClr val="3B3B3B"/>
                </a:solidFill>
                <a:latin typeface="Times New Roman" panose="02020603050405020304" pitchFamily="18" charset="0"/>
                <a:cs typeface="Times New Roman" panose="02020603050405020304" pitchFamily="18" charset="0"/>
              </a:rPr>
              <a:t>go_to</a:t>
            </a:r>
            <a:r>
              <a:rPr lang="en" altLang="zh-CN" sz="1400" dirty="0">
                <a:solidFill>
                  <a:srgbClr val="3B3B3B"/>
                </a:solidFill>
                <a:latin typeface="Times New Roman" panose="02020603050405020304" pitchFamily="18" charset="0"/>
                <a:cs typeface="Times New Roman" panose="02020603050405020304" pitchFamily="18" charset="0"/>
              </a:rPr>
              <a:t>(microwave);</a:t>
            </a:r>
          </a:p>
          <a:p>
            <a:r>
              <a:rPr lang="en" altLang="zh-CN" sz="1400" dirty="0">
                <a:solidFill>
                  <a:srgbClr val="3B3B3B"/>
                </a:solidFill>
                <a:latin typeface="Times New Roman" panose="02020603050405020304" pitchFamily="18" charset="0"/>
                <a:cs typeface="Times New Roman" panose="02020603050405020304" pitchFamily="18" charset="0"/>
              </a:rPr>
              <a:t>Step 4. heat(</a:t>
            </a:r>
            <a:r>
              <a:rPr lang="en" altLang="zh-CN" sz="1400" dirty="0" err="1">
                <a:solidFill>
                  <a:srgbClr val="3B3B3B"/>
                </a:solidFill>
                <a:latin typeface="Times New Roman" panose="02020603050405020304" pitchFamily="18" charset="0"/>
                <a:cs typeface="Times New Roman" panose="02020603050405020304" pitchFamily="18" charset="0"/>
              </a:rPr>
              <a:t>obj_name</a:t>
            </a:r>
            <a:r>
              <a:rPr lang="en" altLang="zh-CN" sz="1400" dirty="0">
                <a:solidFill>
                  <a:srgbClr val="3B3B3B"/>
                </a:solidFill>
                <a:latin typeface="Times New Roman" panose="02020603050405020304" pitchFamily="18" charset="0"/>
                <a:cs typeface="Times New Roman" panose="02020603050405020304" pitchFamily="18" charset="0"/>
              </a:rPr>
              <a:t>, microwave);</a:t>
            </a:r>
          </a:p>
          <a:p>
            <a:r>
              <a:rPr lang="en" altLang="zh-CN" sz="1400" dirty="0">
                <a:solidFill>
                  <a:srgbClr val="3B3B3B"/>
                </a:solidFill>
                <a:latin typeface="Times New Roman" panose="02020603050405020304" pitchFamily="18" charset="0"/>
                <a:cs typeface="Times New Roman" panose="02020603050405020304" pitchFamily="18" charset="0"/>
              </a:rPr>
              <a:t>Step 5. </a:t>
            </a:r>
            <a:r>
              <a:rPr lang="en" altLang="zh-CN" sz="1400" dirty="0" err="1">
                <a:solidFill>
                  <a:srgbClr val="3B3B3B"/>
                </a:solidFill>
                <a:latin typeface="Times New Roman" panose="02020603050405020304" pitchFamily="18" charset="0"/>
                <a:cs typeface="Times New Roman" panose="02020603050405020304" pitchFamily="18" charset="0"/>
              </a:rPr>
              <a:t>go_to</a:t>
            </a:r>
            <a:r>
              <a:rPr lang="en" altLang="zh-CN" sz="1400" dirty="0">
                <a:solidFill>
                  <a:srgbClr val="3B3B3B"/>
                </a:solidFill>
                <a:latin typeface="Times New Roman" panose="02020603050405020304" pitchFamily="18" charset="0"/>
                <a:cs typeface="Times New Roman" panose="02020603050405020304" pitchFamily="18" charset="0"/>
              </a:rPr>
              <a:t>(</a:t>
            </a:r>
            <a:r>
              <a:rPr lang="en" altLang="zh-CN" sz="1400" dirty="0" err="1">
                <a:solidFill>
                  <a:srgbClr val="3B3B3B"/>
                </a:solidFill>
                <a:latin typeface="Times New Roman" panose="02020603050405020304" pitchFamily="18" charset="0"/>
                <a:cs typeface="Times New Roman" panose="02020603050405020304" pitchFamily="18" charset="0"/>
              </a:rPr>
              <a:t>diningtable</a:t>
            </a:r>
            <a:r>
              <a:rPr lang="en" altLang="zh-CN" sz="1400" dirty="0">
                <a:solidFill>
                  <a:srgbClr val="3B3B3B"/>
                </a:solidFill>
                <a:latin typeface="Times New Roman" panose="02020603050405020304" pitchFamily="18" charset="0"/>
                <a:cs typeface="Times New Roman" panose="02020603050405020304" pitchFamily="18" charset="0"/>
              </a:rPr>
              <a:t>);</a:t>
            </a:r>
          </a:p>
          <a:p>
            <a:r>
              <a:rPr lang="en" altLang="zh-CN" sz="1400" dirty="0">
                <a:solidFill>
                  <a:srgbClr val="3B3B3B"/>
                </a:solidFill>
                <a:latin typeface="Times New Roman" panose="02020603050405020304" pitchFamily="18" charset="0"/>
                <a:cs typeface="Times New Roman" panose="02020603050405020304" pitchFamily="18" charset="0"/>
              </a:rPr>
              <a:t>Step 6. put(</a:t>
            </a:r>
            <a:r>
              <a:rPr lang="en" altLang="zh-CN" sz="1400" dirty="0" err="1">
                <a:solidFill>
                  <a:srgbClr val="3B3B3B"/>
                </a:solidFill>
                <a:latin typeface="Times New Roman" panose="02020603050405020304" pitchFamily="18" charset="0"/>
                <a:cs typeface="Times New Roman" panose="02020603050405020304" pitchFamily="18" charset="0"/>
              </a:rPr>
              <a:t>obj_name</a:t>
            </a:r>
            <a:r>
              <a:rPr lang="en" altLang="zh-CN" sz="1400" dirty="0">
                <a:solidFill>
                  <a:srgbClr val="3B3B3B"/>
                </a:solidFill>
                <a:latin typeface="Times New Roman" panose="02020603050405020304" pitchFamily="18" charset="0"/>
                <a:cs typeface="Times New Roman" panose="02020603050405020304" pitchFamily="18" charset="0"/>
              </a:rPr>
              <a:t>, </a:t>
            </a:r>
            <a:r>
              <a:rPr lang="en" altLang="zh-CN" sz="1400" dirty="0" err="1">
                <a:solidFill>
                  <a:srgbClr val="3B3B3B"/>
                </a:solidFill>
                <a:latin typeface="Times New Roman" panose="02020603050405020304" pitchFamily="18" charset="0"/>
                <a:cs typeface="Times New Roman" panose="02020603050405020304" pitchFamily="18" charset="0"/>
              </a:rPr>
              <a:t>diningtable</a:t>
            </a:r>
            <a:r>
              <a:rPr lang="en" altLang="zh-CN" sz="1400" dirty="0">
                <a:solidFill>
                  <a:srgbClr val="3B3B3B"/>
                </a:solidFill>
                <a:latin typeface="Times New Roman" panose="02020603050405020304" pitchFamily="18" charset="0"/>
                <a:cs typeface="Times New Roman" panose="02020603050405020304" pitchFamily="18" charset="0"/>
              </a:rPr>
              <a:t>).</a:t>
            </a:r>
            <a:endParaRPr lang="en" altLang="zh-CN" sz="1400" dirty="0">
              <a:solidFill>
                <a:srgbClr val="3B3B3B"/>
              </a:solidFill>
              <a:latin typeface="Menlo" panose="020B0609030804020204" pitchFamily="49" charset="0"/>
            </a:endParaRPr>
          </a:p>
        </p:txBody>
      </p:sp>
      <p:sp>
        <p:nvSpPr>
          <p:cNvPr id="23" name="圆角矩形 15">
            <a:extLst>
              <a:ext uri="{FF2B5EF4-FFF2-40B4-BE49-F238E27FC236}">
                <a16:creationId xmlns:a16="http://schemas.microsoft.com/office/drawing/2014/main" id="{B79B478C-A096-7852-9DCB-BC12473BC4B4}"/>
              </a:ext>
            </a:extLst>
          </p:cNvPr>
          <p:cNvSpPr/>
          <p:nvPr/>
        </p:nvSpPr>
        <p:spPr>
          <a:xfrm>
            <a:off x="9229067" y="5553605"/>
            <a:ext cx="1649465" cy="646332"/>
          </a:xfrm>
          <a:custGeom>
            <a:avLst/>
            <a:gdLst>
              <a:gd name="connsiteX0" fmla="*/ 0 w 1368151"/>
              <a:gd name="connsiteY0" fmla="*/ 127897 h 767367"/>
              <a:gd name="connsiteX1" fmla="*/ 127897 w 1368151"/>
              <a:gd name="connsiteY1" fmla="*/ 0 h 767367"/>
              <a:gd name="connsiteX2" fmla="*/ 661828 w 1368151"/>
              <a:gd name="connsiteY2" fmla="*/ 0 h 767367"/>
              <a:gd name="connsiteX3" fmla="*/ 1240254 w 1368151"/>
              <a:gd name="connsiteY3" fmla="*/ 0 h 767367"/>
              <a:gd name="connsiteX4" fmla="*/ 1368151 w 1368151"/>
              <a:gd name="connsiteY4" fmla="*/ 127897 h 767367"/>
              <a:gd name="connsiteX5" fmla="*/ 1368151 w 1368151"/>
              <a:gd name="connsiteY5" fmla="*/ 639470 h 767367"/>
              <a:gd name="connsiteX6" fmla="*/ 1240254 w 1368151"/>
              <a:gd name="connsiteY6" fmla="*/ 767367 h 767367"/>
              <a:gd name="connsiteX7" fmla="*/ 661828 w 1368151"/>
              <a:gd name="connsiteY7" fmla="*/ 767367 h 767367"/>
              <a:gd name="connsiteX8" fmla="*/ 127897 w 1368151"/>
              <a:gd name="connsiteY8" fmla="*/ 767367 h 767367"/>
              <a:gd name="connsiteX9" fmla="*/ 0 w 1368151"/>
              <a:gd name="connsiteY9" fmla="*/ 639470 h 767367"/>
              <a:gd name="connsiteX10" fmla="*/ 0 w 1368151"/>
              <a:gd name="connsiteY10" fmla="*/ 127897 h 76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151" h="767367" fill="none" extrusionOk="0">
                <a:moveTo>
                  <a:pt x="0" y="127897"/>
                </a:moveTo>
                <a:cubicBezTo>
                  <a:pt x="-7890" y="76288"/>
                  <a:pt x="46778" y="-5026"/>
                  <a:pt x="127897" y="0"/>
                </a:cubicBezTo>
                <a:cubicBezTo>
                  <a:pt x="325814" y="-3658"/>
                  <a:pt x="400054" y="26138"/>
                  <a:pt x="661828" y="0"/>
                </a:cubicBezTo>
                <a:cubicBezTo>
                  <a:pt x="923602" y="-26138"/>
                  <a:pt x="1120363" y="8180"/>
                  <a:pt x="1240254" y="0"/>
                </a:cubicBezTo>
                <a:cubicBezTo>
                  <a:pt x="1323095" y="1407"/>
                  <a:pt x="1380315" y="73753"/>
                  <a:pt x="1368151" y="127897"/>
                </a:cubicBezTo>
                <a:cubicBezTo>
                  <a:pt x="1376741" y="379446"/>
                  <a:pt x="1324580" y="476337"/>
                  <a:pt x="1368151" y="639470"/>
                </a:cubicBezTo>
                <a:cubicBezTo>
                  <a:pt x="1359150" y="711882"/>
                  <a:pt x="1312627" y="782546"/>
                  <a:pt x="1240254" y="767367"/>
                </a:cubicBezTo>
                <a:cubicBezTo>
                  <a:pt x="1092570" y="831709"/>
                  <a:pt x="817024" y="722165"/>
                  <a:pt x="661828" y="767367"/>
                </a:cubicBezTo>
                <a:cubicBezTo>
                  <a:pt x="506632" y="812569"/>
                  <a:pt x="253036" y="755489"/>
                  <a:pt x="127897" y="767367"/>
                </a:cubicBezTo>
                <a:cubicBezTo>
                  <a:pt x="72806" y="766094"/>
                  <a:pt x="15464" y="697826"/>
                  <a:pt x="0" y="639470"/>
                </a:cubicBezTo>
                <a:cubicBezTo>
                  <a:pt x="-16036" y="482710"/>
                  <a:pt x="3262" y="328884"/>
                  <a:pt x="0" y="127897"/>
                </a:cubicBezTo>
                <a:close/>
              </a:path>
              <a:path w="1368151" h="767367" stroke="0" extrusionOk="0">
                <a:moveTo>
                  <a:pt x="0" y="127897"/>
                </a:moveTo>
                <a:cubicBezTo>
                  <a:pt x="2859" y="74930"/>
                  <a:pt x="46561" y="-8921"/>
                  <a:pt x="127897" y="0"/>
                </a:cubicBezTo>
                <a:cubicBezTo>
                  <a:pt x="256405" y="-29480"/>
                  <a:pt x="487436" y="12512"/>
                  <a:pt x="661828" y="0"/>
                </a:cubicBezTo>
                <a:cubicBezTo>
                  <a:pt x="836220" y="-12512"/>
                  <a:pt x="1059262" y="43975"/>
                  <a:pt x="1240254" y="0"/>
                </a:cubicBezTo>
                <a:cubicBezTo>
                  <a:pt x="1313526" y="5294"/>
                  <a:pt x="1374461" y="56989"/>
                  <a:pt x="1368151" y="127897"/>
                </a:cubicBezTo>
                <a:cubicBezTo>
                  <a:pt x="1404265" y="295482"/>
                  <a:pt x="1312903" y="506174"/>
                  <a:pt x="1368151" y="639470"/>
                </a:cubicBezTo>
                <a:cubicBezTo>
                  <a:pt x="1377559" y="702212"/>
                  <a:pt x="1321371" y="781782"/>
                  <a:pt x="1240254" y="767367"/>
                </a:cubicBezTo>
                <a:cubicBezTo>
                  <a:pt x="1109804" y="813481"/>
                  <a:pt x="901429" y="720523"/>
                  <a:pt x="717446" y="767367"/>
                </a:cubicBezTo>
                <a:cubicBezTo>
                  <a:pt x="533463" y="814211"/>
                  <a:pt x="278979" y="704939"/>
                  <a:pt x="127897" y="767367"/>
                </a:cubicBezTo>
                <a:cubicBezTo>
                  <a:pt x="56530" y="761732"/>
                  <a:pt x="-2453" y="709299"/>
                  <a:pt x="0" y="639470"/>
                </a:cubicBezTo>
                <a:cubicBezTo>
                  <a:pt x="-22131" y="535794"/>
                  <a:pt x="20445" y="317112"/>
                  <a:pt x="0" y="127897"/>
                </a:cubicBezTo>
                <a:close/>
              </a:path>
            </a:pathLst>
          </a:custGeom>
          <a:solidFill>
            <a:schemeClr val="tx2">
              <a:lumMod val="20000"/>
              <a:lumOff val="80000"/>
            </a:schemeClr>
          </a:solidFill>
          <a:ln>
            <a:gradFill flip="none" rotWithShape="1">
              <a:gsLst>
                <a:gs pos="0">
                  <a:schemeClr val="bg1">
                    <a:lumMod val="50000"/>
                  </a:schemeClr>
                </a:gs>
                <a:gs pos="30000">
                  <a:schemeClr val="bg1">
                    <a:lumMod val="65000"/>
                  </a:schemeClr>
                </a:gs>
                <a:gs pos="62000">
                  <a:schemeClr val="bg1">
                    <a:lumMod val="85000"/>
                  </a:schemeClr>
                </a:gs>
              </a:gsLst>
              <a:lin ang="16200000" scaled="1"/>
              <a:tileRect/>
            </a:gradFill>
            <a:extLst>
              <a:ext uri="{C807C97D-BFC1-408E-A445-0C87EB9F89A2}">
                <ask:lineSketchStyleProps xmlns:ask="http://schemas.microsoft.com/office/drawing/2018/sketchyshapes" sd="452244297">
                  <a:custGeom>
                    <a:avLst/>
                    <a:gdLst>
                      <a:gd name="connsiteX0" fmla="*/ 0 w 1649465"/>
                      <a:gd name="connsiteY0" fmla="*/ 107724 h 646332"/>
                      <a:gd name="connsiteX1" fmla="*/ 154194 w 1649465"/>
                      <a:gd name="connsiteY1" fmla="*/ 0 h 646332"/>
                      <a:gd name="connsiteX2" fmla="*/ 797910 w 1649465"/>
                      <a:gd name="connsiteY2" fmla="*/ 0 h 646332"/>
                      <a:gd name="connsiteX3" fmla="*/ 1495270 w 1649465"/>
                      <a:gd name="connsiteY3" fmla="*/ 0 h 646332"/>
                      <a:gd name="connsiteX4" fmla="*/ 1649465 w 1649465"/>
                      <a:gd name="connsiteY4" fmla="*/ 107724 h 646332"/>
                      <a:gd name="connsiteX5" fmla="*/ 1649465 w 1649465"/>
                      <a:gd name="connsiteY5" fmla="*/ 538607 h 646332"/>
                      <a:gd name="connsiteX6" fmla="*/ 1495270 w 1649465"/>
                      <a:gd name="connsiteY6" fmla="*/ 646332 h 646332"/>
                      <a:gd name="connsiteX7" fmla="*/ 797910 w 1649465"/>
                      <a:gd name="connsiteY7" fmla="*/ 646332 h 646332"/>
                      <a:gd name="connsiteX8" fmla="*/ 154194 w 1649465"/>
                      <a:gd name="connsiteY8" fmla="*/ 646332 h 646332"/>
                      <a:gd name="connsiteX9" fmla="*/ 0 w 1649465"/>
                      <a:gd name="connsiteY9" fmla="*/ 538607 h 646332"/>
                      <a:gd name="connsiteX10" fmla="*/ 0 w 1649465"/>
                      <a:gd name="connsiteY10" fmla="*/ 107724 h 646332"/>
                      <a:gd name="connsiteX0" fmla="*/ 0 w 1649465"/>
                      <a:gd name="connsiteY0" fmla="*/ 107724 h 646332"/>
                      <a:gd name="connsiteX1" fmla="*/ 154194 w 1649465"/>
                      <a:gd name="connsiteY1" fmla="*/ 0 h 646332"/>
                      <a:gd name="connsiteX2" fmla="*/ 797910 w 1649465"/>
                      <a:gd name="connsiteY2" fmla="*/ 0 h 646332"/>
                      <a:gd name="connsiteX3" fmla="*/ 1495270 w 1649465"/>
                      <a:gd name="connsiteY3" fmla="*/ 0 h 646332"/>
                      <a:gd name="connsiteX4" fmla="*/ 1649465 w 1649465"/>
                      <a:gd name="connsiteY4" fmla="*/ 107724 h 646332"/>
                      <a:gd name="connsiteX5" fmla="*/ 1649465 w 1649465"/>
                      <a:gd name="connsiteY5" fmla="*/ 538607 h 646332"/>
                      <a:gd name="connsiteX6" fmla="*/ 1495270 w 1649465"/>
                      <a:gd name="connsiteY6" fmla="*/ 646332 h 646332"/>
                      <a:gd name="connsiteX7" fmla="*/ 864964 w 1649465"/>
                      <a:gd name="connsiteY7" fmla="*/ 646332 h 646332"/>
                      <a:gd name="connsiteX8" fmla="*/ 154194 w 1649465"/>
                      <a:gd name="connsiteY8" fmla="*/ 646332 h 646332"/>
                      <a:gd name="connsiteX9" fmla="*/ 0 w 1649465"/>
                      <a:gd name="connsiteY9" fmla="*/ 538607 h 646332"/>
                      <a:gd name="connsiteX10" fmla="*/ 0 w 1649465"/>
                      <a:gd name="connsiteY10" fmla="*/ 107724 h 64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9465" h="646332" fill="none" extrusionOk="0">
                        <a:moveTo>
                          <a:pt x="0" y="107724"/>
                        </a:moveTo>
                        <a:cubicBezTo>
                          <a:pt x="-12100" y="50581"/>
                          <a:pt x="45886" y="21110"/>
                          <a:pt x="154194" y="0"/>
                        </a:cubicBezTo>
                        <a:cubicBezTo>
                          <a:pt x="381087" y="-8700"/>
                          <a:pt x="477374" y="21818"/>
                          <a:pt x="797910" y="0"/>
                        </a:cubicBezTo>
                        <a:cubicBezTo>
                          <a:pt x="1117388" y="-42753"/>
                          <a:pt x="1351731" y="836"/>
                          <a:pt x="1495270" y="0"/>
                        </a:cubicBezTo>
                        <a:cubicBezTo>
                          <a:pt x="1606460" y="1654"/>
                          <a:pt x="1665777" y="62310"/>
                          <a:pt x="1649465" y="107724"/>
                        </a:cubicBezTo>
                        <a:cubicBezTo>
                          <a:pt x="1662974" y="323871"/>
                          <a:pt x="1572904" y="397114"/>
                          <a:pt x="1649465" y="538607"/>
                        </a:cubicBezTo>
                        <a:cubicBezTo>
                          <a:pt x="1645302" y="605144"/>
                          <a:pt x="1569809" y="640473"/>
                          <a:pt x="1495270" y="646332"/>
                        </a:cubicBezTo>
                        <a:cubicBezTo>
                          <a:pt x="1335111" y="726047"/>
                          <a:pt x="958835" y="589711"/>
                          <a:pt x="797910" y="646332"/>
                        </a:cubicBezTo>
                        <a:cubicBezTo>
                          <a:pt x="603853" y="698703"/>
                          <a:pt x="302661" y="639598"/>
                          <a:pt x="154194" y="646332"/>
                        </a:cubicBezTo>
                        <a:cubicBezTo>
                          <a:pt x="101958" y="642960"/>
                          <a:pt x="14744" y="580297"/>
                          <a:pt x="0" y="538607"/>
                        </a:cubicBezTo>
                        <a:cubicBezTo>
                          <a:pt x="-8539" y="413813"/>
                          <a:pt x="-7451" y="276674"/>
                          <a:pt x="0" y="107724"/>
                        </a:cubicBezTo>
                        <a:close/>
                      </a:path>
                      <a:path w="1649465" h="646332" stroke="0" extrusionOk="0">
                        <a:moveTo>
                          <a:pt x="0" y="107724"/>
                        </a:moveTo>
                        <a:cubicBezTo>
                          <a:pt x="3171" y="59608"/>
                          <a:pt x="51353" y="-5065"/>
                          <a:pt x="154194" y="0"/>
                        </a:cubicBezTo>
                        <a:cubicBezTo>
                          <a:pt x="339199" y="-30547"/>
                          <a:pt x="563452" y="-5527"/>
                          <a:pt x="797910" y="0"/>
                        </a:cubicBezTo>
                        <a:cubicBezTo>
                          <a:pt x="989781" y="13515"/>
                          <a:pt x="1267518" y="22088"/>
                          <a:pt x="1495270" y="0"/>
                        </a:cubicBezTo>
                        <a:cubicBezTo>
                          <a:pt x="1585849" y="4117"/>
                          <a:pt x="1663328" y="51527"/>
                          <a:pt x="1649465" y="107724"/>
                        </a:cubicBezTo>
                        <a:cubicBezTo>
                          <a:pt x="1689020" y="235136"/>
                          <a:pt x="1560976" y="425643"/>
                          <a:pt x="1649465" y="538607"/>
                        </a:cubicBezTo>
                        <a:cubicBezTo>
                          <a:pt x="1647900" y="590861"/>
                          <a:pt x="1582606" y="654015"/>
                          <a:pt x="1495270" y="646332"/>
                        </a:cubicBezTo>
                        <a:cubicBezTo>
                          <a:pt x="1377196" y="636093"/>
                          <a:pt x="1115236" y="569568"/>
                          <a:pt x="864964" y="646332"/>
                        </a:cubicBezTo>
                        <a:cubicBezTo>
                          <a:pt x="653186" y="680480"/>
                          <a:pt x="341545" y="574749"/>
                          <a:pt x="154194" y="646332"/>
                        </a:cubicBezTo>
                        <a:cubicBezTo>
                          <a:pt x="68553" y="626933"/>
                          <a:pt x="-10625" y="584673"/>
                          <a:pt x="0" y="538607"/>
                        </a:cubicBezTo>
                        <a:cubicBezTo>
                          <a:pt x="-18486" y="452401"/>
                          <a:pt x="15531" y="277349"/>
                          <a:pt x="0" y="107724"/>
                        </a:cubicBezTo>
                        <a:close/>
                      </a:path>
                      <a:path w="1649465" h="646332" fill="none" stroke="0" extrusionOk="0">
                        <a:moveTo>
                          <a:pt x="0" y="107724"/>
                        </a:moveTo>
                        <a:cubicBezTo>
                          <a:pt x="-7268" y="78124"/>
                          <a:pt x="45449" y="-13361"/>
                          <a:pt x="154194" y="0"/>
                        </a:cubicBezTo>
                        <a:cubicBezTo>
                          <a:pt x="388199" y="12189"/>
                          <a:pt x="462383" y="20677"/>
                          <a:pt x="797910" y="0"/>
                        </a:cubicBezTo>
                        <a:cubicBezTo>
                          <a:pt x="1097827" y="-48427"/>
                          <a:pt x="1363933" y="4957"/>
                          <a:pt x="1495270" y="0"/>
                        </a:cubicBezTo>
                        <a:cubicBezTo>
                          <a:pt x="1596443" y="3794"/>
                          <a:pt x="1675921" y="61611"/>
                          <a:pt x="1649465" y="107724"/>
                        </a:cubicBezTo>
                        <a:cubicBezTo>
                          <a:pt x="1652272" y="327325"/>
                          <a:pt x="1586858" y="404599"/>
                          <a:pt x="1649465" y="538607"/>
                        </a:cubicBezTo>
                        <a:cubicBezTo>
                          <a:pt x="1659576" y="598284"/>
                          <a:pt x="1575689" y="644118"/>
                          <a:pt x="1495270" y="646332"/>
                        </a:cubicBezTo>
                        <a:cubicBezTo>
                          <a:pt x="1301118" y="708996"/>
                          <a:pt x="995574" y="606554"/>
                          <a:pt x="797910" y="646332"/>
                        </a:cubicBezTo>
                        <a:cubicBezTo>
                          <a:pt x="581025" y="654197"/>
                          <a:pt x="316435" y="654110"/>
                          <a:pt x="154194" y="646332"/>
                        </a:cubicBezTo>
                        <a:cubicBezTo>
                          <a:pt x="87509" y="658350"/>
                          <a:pt x="12191" y="574293"/>
                          <a:pt x="0" y="538607"/>
                        </a:cubicBezTo>
                        <a:cubicBezTo>
                          <a:pt x="-52968" y="391646"/>
                          <a:pt x="40039" y="266647"/>
                          <a:pt x="0" y="107724"/>
                        </a:cubicBezTo>
                        <a:close/>
                      </a:path>
                    </a:pathLst>
                  </a:custGeom>
                  <ask:type>
                    <ask:lineSketchScribble/>
                  </ask:type>
                </ask:lineSketchStyleProps>
              </a:ext>
            </a:extLst>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545E410B-0428-9205-06D7-58C7340BA7E1}"/>
              </a:ext>
            </a:extLst>
          </p:cNvPr>
          <p:cNvSpPr txBox="1"/>
          <p:nvPr/>
        </p:nvSpPr>
        <p:spPr>
          <a:xfrm>
            <a:off x="9229068" y="5518712"/>
            <a:ext cx="1826032" cy="738664"/>
          </a:xfrm>
          <a:prstGeom prst="rect">
            <a:avLst/>
          </a:prstGeom>
          <a:noFill/>
        </p:spPr>
        <p:txBody>
          <a:bodyPr wrap="square">
            <a:spAutoFit/>
          </a:bodyPr>
          <a:lstStyle/>
          <a:p>
            <a:r>
              <a:rPr lang="en" altLang="zh-CN" sz="1400" b="1" dirty="0">
                <a:latin typeface="Times New Roman" panose="02020603050405020304" pitchFamily="18" charset="0"/>
                <a:cs typeface="Times New Roman" panose="02020603050405020304" pitchFamily="18" charset="0"/>
              </a:rPr>
              <a:t>object</a:t>
            </a:r>
            <a:r>
              <a:rPr lang="en" altLang="zh-CN" sz="1400" dirty="0">
                <a:latin typeface="Times New Roman" panose="02020603050405020304" pitchFamily="18" charset="0"/>
                <a:cs typeface="Times New Roman" panose="02020603050405020304" pitchFamily="18" charset="0"/>
              </a:rPr>
              <a:t> = apple</a:t>
            </a:r>
          </a:p>
          <a:p>
            <a:r>
              <a:rPr lang="en" altLang="zh-CN" sz="1400" b="1" dirty="0" err="1">
                <a:latin typeface="Times New Roman" panose="02020603050405020304" pitchFamily="18" charset="0"/>
                <a:cs typeface="Times New Roman" panose="02020603050405020304" pitchFamily="18" charset="0"/>
              </a:rPr>
              <a:t>candidate_locs</a:t>
            </a:r>
            <a:r>
              <a:rPr lang="en" altLang="zh-CN" sz="1400" b="1" dirty="0">
                <a:latin typeface="Times New Roman" panose="02020603050405020304" pitchFamily="18" charset="0"/>
                <a:cs typeface="Times New Roman" panose="02020603050405020304" pitchFamily="18" charset="0"/>
              </a:rPr>
              <a:t> </a:t>
            </a:r>
            <a:r>
              <a:rPr lang="en" altLang="zh-CN" sz="1400" dirty="0">
                <a:latin typeface="Times New Roman" panose="02020603050405020304" pitchFamily="18" charset="0"/>
                <a:cs typeface="Times New Roman" panose="02020603050405020304" pitchFamily="18" charset="0"/>
              </a:rPr>
              <a:t>= fridge 1, cabinets</a:t>
            </a:r>
            <a:endParaRPr lang="zh-CN" altLang="en-US" sz="14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ADAC2B01-FC52-4FBC-DD32-BF92060FEF37}"/>
              </a:ext>
            </a:extLst>
          </p:cNvPr>
          <p:cNvSpPr txBox="1"/>
          <p:nvPr/>
        </p:nvSpPr>
        <p:spPr>
          <a:xfrm>
            <a:off x="9134061" y="5240752"/>
            <a:ext cx="1984225" cy="307777"/>
          </a:xfrm>
          <a:prstGeom prst="rect">
            <a:avLst/>
          </a:prstGeom>
          <a:noFill/>
        </p:spPr>
        <p:txBody>
          <a:bodyPr wrap="square">
            <a:spAutoFit/>
          </a:bodyPr>
          <a:lstStyle/>
          <a:p>
            <a:r>
              <a:rPr lang="en" altLang="zh-CN" sz="1400" dirty="0">
                <a:latin typeface="Britannic Bold" panose="020B0903060703020204" pitchFamily="34" charset="0"/>
                <a:cs typeface="Times New Roman" panose="02020603050405020304" pitchFamily="18" charset="0"/>
              </a:rPr>
              <a:t>Task-specific entities:</a:t>
            </a:r>
          </a:p>
        </p:txBody>
      </p:sp>
      <p:sp>
        <p:nvSpPr>
          <p:cNvPr id="26" name="文本框 25">
            <a:extLst>
              <a:ext uri="{FF2B5EF4-FFF2-40B4-BE49-F238E27FC236}">
                <a16:creationId xmlns:a16="http://schemas.microsoft.com/office/drawing/2014/main" id="{24B23B43-5641-8C42-6375-AB160162CF40}"/>
              </a:ext>
            </a:extLst>
          </p:cNvPr>
          <p:cNvSpPr txBox="1"/>
          <p:nvPr/>
        </p:nvSpPr>
        <p:spPr>
          <a:xfrm>
            <a:off x="5964234" y="4241280"/>
            <a:ext cx="1680750" cy="338554"/>
          </a:xfrm>
          <a:prstGeom prst="rect">
            <a:avLst/>
          </a:prstGeom>
          <a:noFill/>
        </p:spPr>
        <p:txBody>
          <a:bodyPr wrap="square">
            <a:spAutoFit/>
          </a:bodyPr>
          <a:lstStyle/>
          <a:p>
            <a:pPr algn="ctr"/>
            <a:r>
              <a:rPr lang="en-US" altLang="zh-CN" sz="1600" dirty="0">
                <a:latin typeface="Britannic Bold" panose="020B0903060703020204" pitchFamily="34" charset="0"/>
                <a:cs typeface="Times New Roman" panose="02020603050405020304" pitchFamily="18" charset="0"/>
              </a:rPr>
              <a:t>P-code Plan:</a:t>
            </a:r>
            <a:endParaRPr lang="zh-CN" altLang="en-US" sz="1600" b="1" dirty="0">
              <a:latin typeface="Britannic Bold" panose="020B0903060703020204" pitchFamily="34" charset="0"/>
              <a:cs typeface="Times New Roman" panose="02020603050405020304" pitchFamily="18" charset="0"/>
            </a:endParaRPr>
          </a:p>
        </p:txBody>
      </p:sp>
    </p:spTree>
    <p:extLst>
      <p:ext uri="{BB962C8B-B14F-4D97-AF65-F5344CB8AC3E}">
        <p14:creationId xmlns:p14="http://schemas.microsoft.com/office/powerpoint/2010/main" val="696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1CB71-7487-7A4B-F338-FA6A0E69EB6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498FC8D-6277-BE35-52E8-4EFFBB1C38C0}"/>
              </a:ext>
            </a:extLst>
          </p:cNvPr>
          <p:cNvSpPr>
            <a:spLocks noGrp="1"/>
          </p:cNvSpPr>
          <p:nvPr>
            <p:ph type="title"/>
          </p:nvPr>
        </p:nvSpPr>
        <p:spPr>
          <a:xfrm>
            <a:off x="482599" y="64656"/>
            <a:ext cx="10137373" cy="672573"/>
          </a:xfrm>
        </p:spPr>
        <p:txBody>
          <a:bodyPr/>
          <a:lstStyle/>
          <a:p>
            <a:pPr>
              <a:lnSpc>
                <a:spcPct val="100000"/>
              </a:lnSpc>
            </a:pPr>
            <a:r>
              <a:rPr lang="fr-FR" altLang="zh-CN" dirty="0">
                <a:latin typeface="Times New Roman" panose="02020603050405020304" pitchFamily="18" charset="0"/>
                <a:cs typeface="Times New Roman" panose="02020603050405020304" pitchFamily="18" charset="0"/>
              </a:rPr>
              <a:t>P-code Plan Generation Pipeline</a:t>
            </a:r>
            <a:endParaRPr lang="zh-CN" altLang="en-US" dirty="0">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DBE7C82C-F21B-8462-39FA-32142B1735F7}"/>
              </a:ext>
            </a:extLst>
          </p:cNvPr>
          <p:cNvSpPr>
            <a:spLocks noGrp="1"/>
          </p:cNvSpPr>
          <p:nvPr>
            <p:ph type="sldNum" sz="quarter" idx="12"/>
          </p:nvPr>
        </p:nvSpPr>
        <p:spPr/>
        <p:txBody>
          <a:bodyPr/>
          <a:lstStyle/>
          <a:p>
            <a:fld id="{3ACD1EC8-6F57-41A7-99F1-FEDB2874BA2B}" type="slidenum">
              <a:rPr lang="zh-CN" altLang="en-US" smtClean="0"/>
              <a:t>5</a:t>
            </a:fld>
            <a:endParaRPr lang="zh-CN" altLang="en-US"/>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93EA6590-3827-75AD-39C1-330ADE93D308}"/>
                  </a:ext>
                </a:extLst>
              </p:cNvPr>
              <p:cNvSpPr txBox="1"/>
              <p:nvPr/>
            </p:nvSpPr>
            <p:spPr>
              <a:xfrm>
                <a:off x="575668" y="1139284"/>
                <a:ext cx="11249388" cy="2591543"/>
              </a:xfrm>
              <a:prstGeom prst="rect">
                <a:avLst/>
              </a:prstGeom>
              <a:noFill/>
            </p:spPr>
            <p:txBody>
              <a:bodyPr wrap="square">
                <a:spAutoFit/>
              </a:bodyPr>
              <a:lstStyle/>
              <a:p>
                <a:pPr marL="0" lvl="1" indent="-342900">
                  <a:lnSpc>
                    <a:spcPct val="110000"/>
                  </a:lnSpc>
                  <a:spcBef>
                    <a:spcPts val="600"/>
                  </a:spcBef>
                  <a:buFont typeface="Arial" panose="020B0604020202020204" pitchFamily="34" charset="0"/>
                  <a:buChar char="•"/>
                </a:pPr>
                <a:r>
                  <a:rPr lang="en-US" altLang="zh-CN" sz="2000" b="1" dirty="0">
                    <a:solidFill>
                      <a:schemeClr val="accent2">
                        <a:lumMod val="50000"/>
                      </a:schemeClr>
                    </a:solidFill>
                    <a:latin typeface="Times New Roman" panose="02020603050405020304" pitchFamily="18" charset="0"/>
                    <a:cs typeface="Times New Roman" panose="02020603050405020304" pitchFamily="18" charset="0"/>
                  </a:rPr>
                  <a:t>Thought Extraction: </a:t>
                </a:r>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extract agent thoughts</a:t>
                </a:r>
                <a:r>
                  <a:rPr lang="en-US" altLang="zh-CN" sz="2000" dirty="0">
                    <a:solidFill>
                      <a:schemeClr val="tx1">
                        <a:lumMod val="65000"/>
                        <a:lumOff val="35000"/>
                      </a:schemeClr>
                    </a:solidFill>
                    <a:cs typeface="Times New Roman" panose="02020603050405020304" pitchFamily="18" charset="0"/>
                  </a:rPr>
                  <a:t> </a:t>
                </a:r>
                <a14:m>
                  <m:oMath xmlns:m="http://schemas.openxmlformats.org/officeDocument/2006/math">
                    <m:sSub>
                      <m:sSubPr>
                        <m:ctrlPr>
                          <a:rPr lang="en-US" altLang="zh-CN" sz="2000" i="1" dirty="0">
                            <a:solidFill>
                              <a:schemeClr val="tx1">
                                <a:lumMod val="65000"/>
                                <a:lumOff val="35000"/>
                              </a:schemeClr>
                            </a:solidFill>
                            <a:latin typeface="Cambria Math" panose="02040503050406030204" pitchFamily="18" charset="0"/>
                            <a:cs typeface="Times New Roman" panose="02020603050405020304" pitchFamily="18" charset="0"/>
                          </a:rPr>
                        </m:ctrlPr>
                      </m:sSubPr>
                      <m:e>
                        <m:r>
                          <a:rPr lang="en-US" altLang="zh-CN" sz="2000" b="0" i="1" dirty="0" smtClean="0">
                            <a:solidFill>
                              <a:schemeClr val="tx1">
                                <a:lumMod val="65000"/>
                                <a:lumOff val="35000"/>
                              </a:schemeClr>
                            </a:solidFill>
                            <a:latin typeface="Cambria Math" panose="02040503050406030204" pitchFamily="18" charset="0"/>
                            <a:cs typeface="Times New Roman" panose="02020603050405020304" pitchFamily="18" charset="0"/>
                          </a:rPr>
                          <m:t>𝑡</m:t>
                        </m:r>
                      </m:e>
                      <m:sub>
                        <m:r>
                          <a:rPr lang="en-US" altLang="zh-CN" sz="2000" b="0" i="1" dirty="0" smtClean="0">
                            <a:solidFill>
                              <a:schemeClr val="tx1">
                                <a:lumMod val="65000"/>
                                <a:lumOff val="35000"/>
                              </a:schemeClr>
                            </a:solidFill>
                            <a:latin typeface="Cambria Math" panose="02040503050406030204" pitchFamily="18" charset="0"/>
                            <a:cs typeface="Times New Roman" panose="02020603050405020304" pitchFamily="18" charset="0"/>
                          </a:rPr>
                          <m:t>𝑛</m:t>
                        </m:r>
                      </m:sub>
                    </m:sSub>
                  </m:oMath>
                </a14:m>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 from existing expert ReAct-style trajectories, </a:t>
                </a:r>
                <a:r>
                  <a:rPr lang="en-US" altLang="zh-CN" sz="2000">
                    <a:solidFill>
                      <a:schemeClr val="tx1">
                        <a:lumMod val="65000"/>
                        <a:lumOff val="35000"/>
                      </a:schemeClr>
                    </a:solidFill>
                    <a:latin typeface="Times New Roman" panose="02020603050405020304" pitchFamily="18" charset="0"/>
                    <a:cs typeface="Times New Roman" panose="02020603050405020304" pitchFamily="18" charset="0"/>
                  </a:rPr>
                  <a:t>which involve </a:t>
                </a:r>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task-specific knowledge for planning.</a:t>
                </a:r>
              </a:p>
              <a:p>
                <a:pPr marL="0" lvl="1" indent="-342900">
                  <a:lnSpc>
                    <a:spcPct val="110000"/>
                  </a:lnSpc>
                  <a:spcBef>
                    <a:spcPts val="600"/>
                  </a:spcBef>
                  <a:buFont typeface="Arial" panose="020B0604020202020204" pitchFamily="34" charset="0"/>
                  <a:buChar char="•"/>
                </a:pPr>
                <a:r>
                  <a:rPr lang="en-US" altLang="zh-CN" sz="2000" b="1" dirty="0">
                    <a:solidFill>
                      <a:schemeClr val="accent2">
                        <a:lumMod val="50000"/>
                      </a:schemeClr>
                    </a:solidFill>
                    <a:latin typeface="Times New Roman" panose="02020603050405020304" pitchFamily="18" charset="0"/>
                    <a:cs typeface="Times New Roman" panose="02020603050405020304" pitchFamily="18" charset="0"/>
                  </a:rPr>
                  <a:t>Plan Distillation: </a:t>
                </a:r>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given the task instruction </a:t>
                </a:r>
                <a14:m>
                  <m:oMath xmlns:m="http://schemas.openxmlformats.org/officeDocument/2006/math">
                    <m:r>
                      <a:rPr lang="en-US" altLang="zh-CN" sz="2000" b="0" i="1" dirty="0" smtClean="0">
                        <a:solidFill>
                          <a:schemeClr val="tx1">
                            <a:lumMod val="65000"/>
                            <a:lumOff val="35000"/>
                          </a:schemeClr>
                        </a:solidFill>
                        <a:latin typeface="Cambria Math" panose="02040503050406030204" pitchFamily="18" charset="0"/>
                        <a:cs typeface="Times New Roman" panose="02020603050405020304" pitchFamily="18" charset="0"/>
                      </a:rPr>
                      <m:t>𝑢</m:t>
                    </m:r>
                  </m:oMath>
                </a14:m>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 with agent thoughts </a:t>
                </a:r>
                <a14:m>
                  <m:oMath xmlns:m="http://schemas.openxmlformats.org/officeDocument/2006/math">
                    <m:sSub>
                      <m:sSubPr>
                        <m:ctrlPr>
                          <a:rPr lang="en-US" altLang="zh-CN" sz="2000" i="1" dirty="0">
                            <a:solidFill>
                              <a:schemeClr val="tx1">
                                <a:lumMod val="65000"/>
                                <a:lumOff val="35000"/>
                              </a:schemeClr>
                            </a:solidFill>
                            <a:latin typeface="Cambria Math" panose="02040503050406030204" pitchFamily="18" charset="0"/>
                            <a:cs typeface="Times New Roman" panose="02020603050405020304" pitchFamily="18" charset="0"/>
                          </a:rPr>
                        </m:ctrlPr>
                      </m:sSubPr>
                      <m:e>
                        <m:r>
                          <a:rPr lang="en-US" altLang="zh-CN" sz="2000" i="1" dirty="0">
                            <a:solidFill>
                              <a:schemeClr val="tx1">
                                <a:lumMod val="65000"/>
                                <a:lumOff val="35000"/>
                              </a:schemeClr>
                            </a:solidFill>
                            <a:latin typeface="Cambria Math" panose="02040503050406030204" pitchFamily="18" charset="0"/>
                            <a:cs typeface="Times New Roman" panose="02020603050405020304" pitchFamily="18" charset="0"/>
                          </a:rPr>
                          <m:t>𝑡</m:t>
                        </m:r>
                      </m:e>
                      <m:sub>
                        <m:r>
                          <a:rPr lang="en-US" altLang="zh-CN" sz="2000" i="1" dirty="0">
                            <a:solidFill>
                              <a:schemeClr val="tx1">
                                <a:lumMod val="65000"/>
                                <a:lumOff val="35000"/>
                              </a:schemeClr>
                            </a:solidFill>
                            <a:latin typeface="Cambria Math" panose="02040503050406030204" pitchFamily="18" charset="0"/>
                            <a:cs typeface="Times New Roman" panose="02020603050405020304" pitchFamily="18" charset="0"/>
                          </a:rPr>
                          <m:t>𝑛</m:t>
                        </m:r>
                      </m:sub>
                    </m:sSub>
                  </m:oMath>
                </a14:m>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 we instruct the LLM (e.g., GPT-4o) to summarize the step-by-step plan in natural language. Next, demonstrations of pseudocode-style plans paired with corresponding tasks are taken as input, converting natural language plans into P-code Plans.</a:t>
                </a:r>
              </a:p>
              <a:p>
                <a:pPr marL="0" lvl="1" indent="-342900">
                  <a:lnSpc>
                    <a:spcPct val="110000"/>
                  </a:lnSpc>
                  <a:spcBef>
                    <a:spcPts val="600"/>
                  </a:spcBef>
                  <a:buFont typeface="Arial" panose="020B0604020202020204" pitchFamily="34" charset="0"/>
                  <a:buChar char="•"/>
                </a:pPr>
                <a:r>
                  <a:rPr lang="en-US" altLang="zh-CN" sz="2000" b="1" dirty="0">
                    <a:solidFill>
                      <a:schemeClr val="accent2">
                        <a:lumMod val="50000"/>
                      </a:schemeClr>
                    </a:solidFill>
                    <a:latin typeface="Times New Roman" panose="02020603050405020304" pitchFamily="18" charset="0"/>
                    <a:cs typeface="Times New Roman" panose="02020603050405020304" pitchFamily="18" charset="0"/>
                  </a:rPr>
                  <a:t>Plan Verification: </a:t>
                </a:r>
                <a:r>
                  <a:rPr lang="en" altLang="zh-CN" sz="2000" dirty="0">
                    <a:latin typeface="Times New Roman" panose="02020603050405020304" pitchFamily="18" charset="0"/>
                    <a:cs typeface="Times New Roman" panose="02020603050405020304" pitchFamily="18" charset="0"/>
                  </a:rPr>
                  <a:t>minor manual refinement is needed to guarantee the quality of the LLM-generated </a:t>
                </a:r>
                <a:r>
                  <a:rPr lang="en" altLang="zh-CN" sz="2000" dirty="0">
                    <a:solidFill>
                      <a:srgbClr val="000000"/>
                    </a:solidFill>
                    <a:latin typeface="Times New Roman" panose="02020603050405020304" pitchFamily="18" charset="0"/>
                    <a:cs typeface="Times New Roman" panose="02020603050405020304" pitchFamily="18" charset="0"/>
                  </a:rPr>
                  <a:t>P-code Plans.</a:t>
                </a:r>
                <a:endPar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mc:Choice>
        <mc:Fallback>
          <p:sp>
            <p:nvSpPr>
              <p:cNvPr id="3" name="文本框 2">
                <a:extLst>
                  <a:ext uri="{FF2B5EF4-FFF2-40B4-BE49-F238E27FC236}">
                    <a16:creationId xmlns:a16="http://schemas.microsoft.com/office/drawing/2014/main" id="{93EA6590-3827-75AD-39C1-330ADE93D308}"/>
                  </a:ext>
                </a:extLst>
              </p:cNvPr>
              <p:cNvSpPr txBox="1">
                <a:spLocks noRot="1" noChangeAspect="1" noMove="1" noResize="1" noEditPoints="1" noAdjustHandles="1" noChangeArrowheads="1" noChangeShapeType="1" noTextEdit="1"/>
              </p:cNvSpPr>
              <p:nvPr/>
            </p:nvSpPr>
            <p:spPr>
              <a:xfrm>
                <a:off x="575668" y="1139284"/>
                <a:ext cx="11249388" cy="2591543"/>
              </a:xfrm>
              <a:prstGeom prst="rect">
                <a:avLst/>
              </a:prstGeom>
              <a:blipFill>
                <a:blip r:embed="rId3"/>
                <a:stretch>
                  <a:fillRect l="-542" t="-1176" r="-1842" b="-3294"/>
                </a:stretch>
              </a:blipFill>
            </p:spPr>
            <p:txBody>
              <a:bodyPr/>
              <a:lstStyle/>
              <a:p>
                <a:r>
                  <a:rPr lang="zh-CN" altLang="en-US">
                    <a:noFill/>
                  </a:rPr>
                  <a:t> </a:t>
                </a:r>
              </a:p>
            </p:txBody>
          </p:sp>
        </mc:Fallback>
      </mc:AlternateContent>
      <p:pic>
        <p:nvPicPr>
          <p:cNvPr id="93" name="图片 92">
            <a:extLst>
              <a:ext uri="{FF2B5EF4-FFF2-40B4-BE49-F238E27FC236}">
                <a16:creationId xmlns:a16="http://schemas.microsoft.com/office/drawing/2014/main" id="{3ED5DAF3-3EB7-A463-D8C8-E9828A1DDC6B}"/>
              </a:ext>
            </a:extLst>
          </p:cNvPr>
          <p:cNvPicPr>
            <a:picLocks noChangeAspect="1"/>
          </p:cNvPicPr>
          <p:nvPr/>
        </p:nvPicPr>
        <p:blipFill>
          <a:blip r:embed="rId4"/>
          <a:srcRect l="-81" r="1"/>
          <a:stretch>
            <a:fillRect/>
          </a:stretch>
        </p:blipFill>
        <p:spPr>
          <a:xfrm>
            <a:off x="323709" y="3985701"/>
            <a:ext cx="11544581" cy="2338025"/>
          </a:xfrm>
          <a:prstGeom prst="rect">
            <a:avLst/>
          </a:prstGeom>
        </p:spPr>
      </p:pic>
    </p:spTree>
    <p:extLst>
      <p:ext uri="{BB962C8B-B14F-4D97-AF65-F5344CB8AC3E}">
        <p14:creationId xmlns:p14="http://schemas.microsoft.com/office/powerpoint/2010/main" val="230710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E35A-6789-D480-8921-2E05BA9DF0A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42ECDF7-5E4C-E5D7-2105-679698C39385}"/>
              </a:ext>
            </a:extLst>
          </p:cNvPr>
          <p:cNvSpPr>
            <a:spLocks noGrp="1"/>
          </p:cNvSpPr>
          <p:nvPr>
            <p:ph type="title"/>
          </p:nvPr>
        </p:nvSpPr>
        <p:spPr>
          <a:xfrm>
            <a:off x="482599" y="64656"/>
            <a:ext cx="10137373" cy="672573"/>
          </a:xfrm>
        </p:spPr>
        <p:txBody>
          <a:bodyPr/>
          <a:lstStyle/>
          <a:p>
            <a:pPr>
              <a:lnSpc>
                <a:spcPct val="100000"/>
              </a:lnSpc>
            </a:pPr>
            <a:r>
              <a:rPr lang="fr-FR" altLang="zh-CN" dirty="0">
                <a:latin typeface="Times New Roman" panose="02020603050405020304" pitchFamily="18" charset="0"/>
                <a:cs typeface="Times New Roman" panose="02020603050405020304" pitchFamily="18" charset="0"/>
              </a:rPr>
              <a:t>P-code Plan </a:t>
            </a:r>
            <a:r>
              <a:rPr lang="en-US" altLang="zh-CN" dirty="0">
                <a:latin typeface="Times New Roman" panose="02020603050405020304" pitchFamily="18" charset="0"/>
                <a:cs typeface="Times New Roman" panose="02020603050405020304" pitchFamily="18" charset="0"/>
              </a:rPr>
              <a:t>Improves </a:t>
            </a:r>
            <a:r>
              <a:rPr lang="fr-FR" altLang="zh-CN" dirty="0">
                <a:latin typeface="Times New Roman" panose="02020603050405020304" pitchFamily="18" charset="0"/>
                <a:cs typeface="Times New Roman" panose="02020603050405020304" pitchFamily="18" charset="0"/>
              </a:rPr>
              <a:t>Generalization</a:t>
            </a:r>
            <a:endParaRPr lang="zh-CN" altLang="en-US" dirty="0">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BF914DDD-E3E2-F289-969F-6665008D33EA}"/>
              </a:ext>
            </a:extLst>
          </p:cNvPr>
          <p:cNvSpPr>
            <a:spLocks noGrp="1"/>
          </p:cNvSpPr>
          <p:nvPr>
            <p:ph type="sldNum" sz="quarter" idx="12"/>
          </p:nvPr>
        </p:nvSpPr>
        <p:spPr/>
        <p:txBody>
          <a:bodyPr/>
          <a:lstStyle/>
          <a:p>
            <a:fld id="{3ACD1EC8-6F57-41A7-99F1-FEDB2874BA2B}" type="slidenum">
              <a:rPr lang="zh-CN" altLang="en-US" smtClean="0"/>
              <a:t>6</a:t>
            </a:fld>
            <a:endParaRPr lang="zh-CN" altLang="en-US"/>
          </a:p>
        </p:txBody>
      </p:sp>
      <p:sp>
        <p:nvSpPr>
          <p:cNvPr id="4" name="文本框 3">
            <a:extLst>
              <a:ext uri="{FF2B5EF4-FFF2-40B4-BE49-F238E27FC236}">
                <a16:creationId xmlns:a16="http://schemas.microsoft.com/office/drawing/2014/main" id="{026176D5-7B10-DA86-12A1-9A0F5F009A86}"/>
              </a:ext>
            </a:extLst>
          </p:cNvPr>
          <p:cNvSpPr txBox="1"/>
          <p:nvPr/>
        </p:nvSpPr>
        <p:spPr>
          <a:xfrm>
            <a:off x="482599" y="950059"/>
            <a:ext cx="8192452" cy="2822376"/>
          </a:xfrm>
          <a:prstGeom prst="rect">
            <a:avLst/>
          </a:prstGeom>
          <a:noFill/>
        </p:spPr>
        <p:txBody>
          <a:bodyPr wrap="square">
            <a:spAutoFit/>
          </a:bodyPr>
          <a:lstStyle/>
          <a:p>
            <a:pPr>
              <a:lnSpc>
                <a:spcPct val="110000"/>
              </a:lnSpc>
              <a:spcBef>
                <a:spcPts val="600"/>
              </a:spcBef>
            </a:pPr>
            <a:r>
              <a:rPr lang="en-US" altLang="zh-CN" sz="2000" b="1" i="1" dirty="0">
                <a:latin typeface="Times New Roman" panose="02020603050405020304" pitchFamily="18" charset="0"/>
                <a:cs typeface="Times New Roman" panose="02020603050405020304" pitchFamily="18" charset="0"/>
              </a:rPr>
              <a:t>We adopt SFT to equip base LLMs with agent abilities and then investigate whether LLM agents can benefit from our designed P-code Plan.</a:t>
            </a:r>
          </a:p>
          <a:p>
            <a:pPr marL="342900" indent="-342900">
              <a:lnSpc>
                <a:spcPct val="110000"/>
              </a:lnSpc>
              <a:spcBef>
                <a:spcPts val="600"/>
              </a:spcBef>
              <a:buFont typeface="Arial" panose="020B0604020202020204" pitchFamily="34" charset="0"/>
              <a:buChar char="•"/>
            </a:pPr>
            <a: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w</a:t>
            </a:r>
            <a:r>
              <a:rPr lang="zh-CN" altLang="en-US"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 </a:t>
            </a:r>
            <a: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Plan</a:t>
            </a:r>
            <a:r>
              <a:rPr lang="zh-CN" altLang="en-US"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         </a:t>
            </a:r>
            <a: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wo Plan</a:t>
            </a:r>
          </a:p>
          <a:p>
            <a:pPr marL="342900" indent="-342900">
              <a:lnSpc>
                <a:spcPct val="110000"/>
              </a:lnSpc>
              <a:spcBef>
                <a:spcPts val="600"/>
              </a:spcBef>
              <a:buFont typeface="Arial" panose="020B0604020202020204" pitchFamily="34" charset="0"/>
              <a:buChar char="•"/>
            </a:pPr>
            <a: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w P-code</a:t>
            </a:r>
            <a:r>
              <a:rPr lang="zh-CN" altLang="en-US"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 </a:t>
            </a:r>
            <a: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Plan         w NL Plan</a:t>
            </a:r>
          </a:p>
          <a:p>
            <a:pPr marL="945959" lvl="1" indent="-342900">
              <a:lnSpc>
                <a:spcPct val="110000"/>
              </a:lnSpc>
              <a:spcBef>
                <a:spcPts val="600"/>
              </a:spcBef>
              <a:buFont typeface="Arial" panose="020B0604020202020204" pitchFamily="34" charset="0"/>
              <a:buChar char="•"/>
            </a:pPr>
            <a: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higher average reward (10 out of 12 scenarios)</a:t>
            </a:r>
          </a:p>
          <a:p>
            <a:pPr marL="945959" lvl="1" indent="-342900">
              <a:lnSpc>
                <a:spcPct val="110000"/>
              </a:lnSpc>
              <a:spcBef>
                <a:spcPts val="600"/>
              </a:spcBef>
              <a:buFont typeface="Arial" panose="020B0604020202020204" pitchFamily="34" charset="0"/>
              <a:buChar char="•"/>
            </a:pPr>
            <a: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better generalization to unseen tasks </a:t>
            </a:r>
          </a:p>
          <a:p>
            <a:pPr marL="945959" lvl="1" indent="-342900">
              <a:lnSpc>
                <a:spcPct val="110000"/>
              </a:lnSpc>
              <a:spcBef>
                <a:spcPts val="600"/>
              </a:spcBef>
              <a:buFont typeface="Arial" panose="020B0604020202020204" pitchFamily="34" charset="0"/>
              <a:buChar char="•"/>
            </a:pPr>
            <a:r>
              <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rPr>
              <a:t>Fewer average interaction turns</a:t>
            </a:r>
          </a:p>
        </p:txBody>
      </p:sp>
      <p:pic>
        <p:nvPicPr>
          <p:cNvPr id="7" name="图片 6">
            <a:extLst>
              <a:ext uri="{FF2B5EF4-FFF2-40B4-BE49-F238E27FC236}">
                <a16:creationId xmlns:a16="http://schemas.microsoft.com/office/drawing/2014/main" id="{3F700CE9-1065-1E4F-319C-D9CF231FC5AF}"/>
              </a:ext>
            </a:extLst>
          </p:cNvPr>
          <p:cNvPicPr>
            <a:picLocks noChangeAspect="1"/>
          </p:cNvPicPr>
          <p:nvPr/>
        </p:nvPicPr>
        <p:blipFill>
          <a:blip r:embed="rId3"/>
          <a:stretch>
            <a:fillRect/>
          </a:stretch>
        </p:blipFill>
        <p:spPr>
          <a:xfrm>
            <a:off x="944880" y="3879797"/>
            <a:ext cx="10264720" cy="2673888"/>
          </a:xfrm>
          <a:prstGeom prst="rect">
            <a:avLst/>
          </a:prstGeom>
        </p:spPr>
      </p:pic>
      <p:pic>
        <p:nvPicPr>
          <p:cNvPr id="8" name="图片 7">
            <a:extLst>
              <a:ext uri="{FF2B5EF4-FFF2-40B4-BE49-F238E27FC236}">
                <a16:creationId xmlns:a16="http://schemas.microsoft.com/office/drawing/2014/main" id="{6713DC17-764D-5BCE-9465-69235539B5AB}"/>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49743" y="1740189"/>
            <a:ext cx="312738" cy="312738"/>
          </a:xfrm>
          <a:prstGeom prst="rect">
            <a:avLst/>
          </a:prstGeom>
        </p:spPr>
      </p:pic>
      <p:pic>
        <p:nvPicPr>
          <p:cNvPr id="9" name="图片 8">
            <a:extLst>
              <a:ext uri="{FF2B5EF4-FFF2-40B4-BE49-F238E27FC236}">
                <a16:creationId xmlns:a16="http://schemas.microsoft.com/office/drawing/2014/main" id="{206A2AFC-080B-FA88-FDAA-8D0AA3886D20}"/>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11743" y="2159542"/>
            <a:ext cx="322898" cy="322898"/>
          </a:xfrm>
          <a:prstGeom prst="rect">
            <a:avLst/>
          </a:prstGeom>
        </p:spPr>
      </p:pic>
      <p:pic>
        <p:nvPicPr>
          <p:cNvPr id="5" name="图片 4">
            <a:extLst>
              <a:ext uri="{FF2B5EF4-FFF2-40B4-BE49-F238E27FC236}">
                <a16:creationId xmlns:a16="http://schemas.microsoft.com/office/drawing/2014/main" id="{85D6E93D-E833-DF5B-F5BC-0BA0C74D3AB0}"/>
              </a:ext>
            </a:extLst>
          </p:cNvPr>
          <p:cNvPicPr>
            <a:picLocks noChangeAspect="1"/>
          </p:cNvPicPr>
          <p:nvPr/>
        </p:nvPicPr>
        <p:blipFill>
          <a:blip r:embed="rId5"/>
          <a:stretch>
            <a:fillRect/>
          </a:stretch>
        </p:blipFill>
        <p:spPr>
          <a:xfrm>
            <a:off x="7532177" y="1367187"/>
            <a:ext cx="4296159" cy="2735246"/>
          </a:xfrm>
          <a:prstGeom prst="rect">
            <a:avLst/>
          </a:prstGeom>
        </p:spPr>
      </p:pic>
    </p:spTree>
    <p:extLst>
      <p:ext uri="{BB962C8B-B14F-4D97-AF65-F5344CB8AC3E}">
        <p14:creationId xmlns:p14="http://schemas.microsoft.com/office/powerpoint/2010/main" val="101197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F970F-0671-C9E2-C105-39139DAEFE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74F8EE6-6B9B-36DE-DF40-5C2E326B0082}"/>
              </a:ext>
            </a:extLst>
          </p:cNvPr>
          <p:cNvSpPr>
            <a:spLocks noGrp="1"/>
          </p:cNvSpPr>
          <p:nvPr>
            <p:ph type="title"/>
          </p:nvPr>
        </p:nvSpPr>
        <p:spPr>
          <a:xfrm>
            <a:off x="482599" y="0"/>
            <a:ext cx="9476213" cy="737229"/>
          </a:xfrm>
        </p:spPr>
        <p:txBody>
          <a:bodyPr/>
          <a:lstStyle/>
          <a:p>
            <a:pPr>
              <a:lnSpc>
                <a:spcPct val="100000"/>
              </a:lnSpc>
            </a:pPr>
            <a:r>
              <a:rPr lang="fr-FR" altLang="zh-CN" dirty="0">
                <a:latin typeface="Times New Roman" panose="02020603050405020304" pitchFamily="18" charset="0"/>
                <a:cs typeface="Times New Roman" panose="02020603050405020304" pitchFamily="18" charset="0"/>
              </a:rPr>
              <a:t>P-code Plan-Guided Agent Learnin</a:t>
            </a:r>
            <a:r>
              <a:rPr lang="en-US" altLang="zh-CN" dirty="0">
                <a:latin typeface="Times New Roman" panose="02020603050405020304" pitchFamily="18" charset="0"/>
                <a:cs typeface="Times New Roman" panose="02020603050405020304" pitchFamily="18" charset="0"/>
              </a:rPr>
              <a:t>g: PGPO</a:t>
            </a:r>
            <a:r>
              <a:rPr lang="fr-FR"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DF5E34F1-288E-525F-DA95-3179CA818B7F}"/>
              </a:ext>
            </a:extLst>
          </p:cNvPr>
          <p:cNvSpPr>
            <a:spLocks noGrp="1"/>
          </p:cNvSpPr>
          <p:nvPr>
            <p:ph type="sldNum" sz="quarter" idx="12"/>
          </p:nvPr>
        </p:nvSpPr>
        <p:spPr/>
        <p:txBody>
          <a:bodyPr/>
          <a:lstStyle/>
          <a:p>
            <a:fld id="{3ACD1EC8-6F57-41A7-99F1-FEDB2874BA2B}" type="slidenum">
              <a:rPr lang="zh-CN" altLang="en-US" smtClean="0"/>
              <a:t>7</a:t>
            </a:fld>
            <a:endParaRPr lang="zh-CN" altLang="en-US"/>
          </a:p>
        </p:txBody>
      </p:sp>
      <p:pic>
        <p:nvPicPr>
          <p:cNvPr id="4" name="图片 3">
            <a:extLst>
              <a:ext uri="{FF2B5EF4-FFF2-40B4-BE49-F238E27FC236}">
                <a16:creationId xmlns:a16="http://schemas.microsoft.com/office/drawing/2014/main" id="{8E56E5C7-253F-D485-9CD6-C5ECE4DAD15B}"/>
              </a:ext>
            </a:extLst>
          </p:cNvPr>
          <p:cNvPicPr>
            <a:picLocks noChangeAspect="1"/>
          </p:cNvPicPr>
          <p:nvPr/>
        </p:nvPicPr>
        <p:blipFill>
          <a:blip r:embed="rId3"/>
          <a:stretch>
            <a:fillRect/>
          </a:stretch>
        </p:blipFill>
        <p:spPr>
          <a:xfrm>
            <a:off x="384774" y="4100397"/>
            <a:ext cx="11350028" cy="2757603"/>
          </a:xfrm>
          <a:prstGeom prst="rect">
            <a:avLst/>
          </a:prstGeom>
        </p:spPr>
      </p:pic>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E19E649D-AFD0-462B-4B27-A5F5A0C2ED24}"/>
                  </a:ext>
                </a:extLst>
              </p:cNvPr>
              <p:cNvSpPr txBox="1"/>
              <p:nvPr/>
            </p:nvSpPr>
            <p:spPr>
              <a:xfrm>
                <a:off x="287239" y="905621"/>
                <a:ext cx="11904761" cy="3175678"/>
              </a:xfrm>
              <a:prstGeom prst="rect">
                <a:avLst/>
              </a:prstGeom>
              <a:noFill/>
            </p:spPr>
            <p:txBody>
              <a:bodyPr wrap="square">
                <a:spAutoFit/>
              </a:bodyPr>
              <a:lstStyle/>
              <a:p>
                <a:pPr marL="0" lvl="1" indent="-342900">
                  <a:lnSpc>
                    <a:spcPct val="110000"/>
                  </a:lnSpc>
                  <a:spcBef>
                    <a:spcPts val="600"/>
                  </a:spcBef>
                  <a:buFont typeface="Arial" panose="020B0604020202020204" pitchFamily="34" charset="0"/>
                  <a:buChar char="•"/>
                </a:pPr>
                <a:r>
                  <a:rPr lang="en-US"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PGPO:</a:t>
                </a:r>
                <a:r>
                  <a:rPr lang="zh-CN" altLang="en-US"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 </a:t>
                </a:r>
                <a:r>
                  <a:rPr lang="fr-FR"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P</a:t>
                </a:r>
                <a:r>
                  <a:rPr lang="fr-FR" altLang="zh-CN" sz="2000" dirty="0">
                    <a:solidFill>
                      <a:schemeClr val="accent2">
                        <a:lumMod val="50000"/>
                      </a:schemeClr>
                    </a:solidFill>
                    <a:latin typeface="Times New Roman" panose="02020603050405020304" pitchFamily="18" charset="0"/>
                    <a:ea typeface="微软雅黑"/>
                    <a:cs typeface="Times New Roman" panose="02020603050405020304" pitchFamily="18" charset="0"/>
                  </a:rPr>
                  <a:t>lanning</a:t>
                </a:r>
                <a:r>
                  <a:rPr lang="fr-FR"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 G</a:t>
                </a:r>
                <a:r>
                  <a:rPr lang="fr-FR" altLang="zh-CN" sz="2000" dirty="0">
                    <a:solidFill>
                      <a:schemeClr val="accent2">
                        <a:lumMod val="50000"/>
                      </a:schemeClr>
                    </a:solidFill>
                    <a:latin typeface="Times New Roman" panose="02020603050405020304" pitchFamily="18" charset="0"/>
                    <a:ea typeface="微软雅黑"/>
                    <a:cs typeface="Times New Roman" panose="02020603050405020304" pitchFamily="18" charset="0"/>
                  </a:rPr>
                  <a:t>uided</a:t>
                </a:r>
                <a:r>
                  <a:rPr lang="fr-FR"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 P</a:t>
                </a:r>
                <a:r>
                  <a:rPr lang="fr-FR" altLang="zh-CN" sz="2000" dirty="0">
                    <a:solidFill>
                      <a:schemeClr val="accent2">
                        <a:lumMod val="50000"/>
                      </a:schemeClr>
                    </a:solidFill>
                    <a:latin typeface="Times New Roman" panose="02020603050405020304" pitchFamily="18" charset="0"/>
                    <a:ea typeface="微软雅黑"/>
                    <a:cs typeface="Times New Roman" panose="02020603050405020304" pitchFamily="18" charset="0"/>
                  </a:rPr>
                  <a:t>reference</a:t>
                </a:r>
                <a:r>
                  <a:rPr lang="fr-FR"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 O</a:t>
                </a:r>
                <a:r>
                  <a:rPr lang="fr-FR" altLang="zh-CN" sz="2000" dirty="0">
                    <a:solidFill>
                      <a:schemeClr val="accent2">
                        <a:lumMod val="50000"/>
                      </a:schemeClr>
                    </a:solidFill>
                    <a:latin typeface="Times New Roman" panose="02020603050405020304" pitchFamily="18" charset="0"/>
                    <a:ea typeface="微软雅黑"/>
                    <a:cs typeface="Times New Roman" panose="02020603050405020304" pitchFamily="18" charset="0"/>
                  </a:rPr>
                  <a:t>ptimization </a:t>
                </a:r>
                <a:endParaRPr lang="en-US"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endParaRPr>
              </a:p>
              <a:p>
                <a:pPr marL="603058" lvl="2" indent="-342900">
                  <a:spcBef>
                    <a:spcPts val="600"/>
                  </a:spcBef>
                  <a:buFont typeface="Arial" panose="020B0604020202020204" pitchFamily="34" charset="0"/>
                  <a:buChar char="•"/>
                </a:pPr>
                <a:r>
                  <a:rPr lang="en-US"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SFT stage: </a:t>
                </a:r>
                <a:r>
                  <a:rPr lang="en-US" altLang="zh-CN" sz="2000" dirty="0">
                    <a:solidFill>
                      <a:schemeClr val="tx1"/>
                    </a:solidFill>
                    <a:latin typeface="Times New Roman" panose="02020603050405020304" pitchFamily="18" charset="0"/>
                    <a:ea typeface="微软雅黑"/>
                    <a:cs typeface="Times New Roman" panose="02020603050405020304" pitchFamily="18" charset="0"/>
                  </a:rPr>
                  <a:t>get the base agent </a:t>
                </a:r>
                <a14:m>
                  <m:oMath xmlns:m="http://schemas.openxmlformats.org/officeDocument/2006/math">
                    <m:sSub>
                      <m:sSubPr>
                        <m:ctrlPr>
                          <a:rPr lang="fr-FR" altLang="zh-CN" sz="2000" i="1">
                            <a:solidFill>
                              <a:schemeClr val="tx1"/>
                            </a:solidFill>
                            <a:latin typeface="Cambria Math" panose="02040503050406030204" pitchFamily="18" charset="0"/>
                            <a:cs typeface="Times New Roman" panose="02020603050405020304" pitchFamily="18" charset="0"/>
                          </a:rPr>
                        </m:ctrlPr>
                      </m:sSubPr>
                      <m:e>
                        <m:r>
                          <a:rPr lang="zh-CN" altLang="fr-FR" sz="2000" i="1" smtClean="0">
                            <a:solidFill>
                              <a:schemeClr val="tx1"/>
                            </a:solidFill>
                            <a:latin typeface="Cambria Math" panose="02040503050406030204" pitchFamily="18" charset="0"/>
                            <a:cs typeface="Times New Roman" panose="02020603050405020304" pitchFamily="18" charset="0"/>
                          </a:rPr>
                          <m:t>𝜋</m:t>
                        </m:r>
                      </m:e>
                      <m:sub>
                        <m:r>
                          <a:rPr lang="zh-CN" altLang="en-US" sz="2000" i="1" smtClean="0">
                            <a:solidFill>
                              <a:schemeClr val="tx1"/>
                            </a:solidFill>
                            <a:latin typeface="Cambria Math" panose="02040503050406030204" pitchFamily="18" charset="0"/>
                            <a:cs typeface="Times New Roman" panose="02020603050405020304" pitchFamily="18" charset="0"/>
                          </a:rPr>
                          <m:t>𝜃</m:t>
                        </m:r>
                      </m:sub>
                    </m:sSub>
                    <m:r>
                      <a:rPr lang="en-US" altLang="zh-CN" sz="2000" i="1">
                        <a:solidFill>
                          <a:schemeClr val="tx1"/>
                        </a:solidFill>
                        <a:latin typeface="Cambria Math" panose="02040503050406030204" pitchFamily="18" charset="0"/>
                        <a:cs typeface="Times New Roman" panose="02020603050405020304" pitchFamily="18" charset="0"/>
                      </a:rPr>
                      <m:t> </m:t>
                    </m:r>
                  </m:oMath>
                </a14:m>
                <a:r>
                  <a:rPr lang="en-US" altLang="zh-CN" sz="2000" dirty="0">
                    <a:solidFill>
                      <a:schemeClr val="tx1"/>
                    </a:solidFill>
                    <a:latin typeface="Times New Roman" panose="02020603050405020304" pitchFamily="18" charset="0"/>
                    <a:ea typeface="微软雅黑"/>
                    <a:cs typeface="Times New Roman" panose="02020603050405020304" pitchFamily="18" charset="0"/>
                  </a:rPr>
                  <a:t>via SFT on the expert dataset </a:t>
                </a:r>
                <a14:m>
                  <m:oMath xmlns:m="http://schemas.openxmlformats.org/officeDocument/2006/math">
                    <m:sSub>
                      <m:sSubPr>
                        <m:ctrlPr>
                          <a:rPr lang="fr-FR"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smtClean="0">
                            <a:solidFill>
                              <a:schemeClr val="tx1"/>
                            </a:solidFill>
                            <a:latin typeface="Cambria Math" panose="02040503050406030204" pitchFamily="18" charset="0"/>
                            <a:cs typeface="Times New Roman" panose="02020603050405020304" pitchFamily="18" charset="0"/>
                          </a:rPr>
                          <m:t>𝐷</m:t>
                        </m:r>
                      </m:e>
                      <m:sub>
                        <m:r>
                          <m:rPr>
                            <m:sty m:val="p"/>
                          </m:rPr>
                          <a:rPr lang="en-US" altLang="zh-CN" sz="2000" i="1" smtClean="0">
                            <a:solidFill>
                              <a:schemeClr val="tx1"/>
                            </a:solidFill>
                            <a:latin typeface="Cambria Math" panose="02040503050406030204" pitchFamily="18" charset="0"/>
                            <a:cs typeface="Times New Roman" panose="02020603050405020304" pitchFamily="18" charset="0"/>
                          </a:rPr>
                          <m:t>s</m:t>
                        </m:r>
                      </m:sub>
                    </m:sSub>
                    <m:r>
                      <a:rPr lang="en-US" altLang="zh-CN" sz="2000" i="1" smtClean="0">
                        <a:solidFill>
                          <a:schemeClr val="tx1"/>
                        </a:solidFill>
                        <a:latin typeface="Cambria Math" panose="02040503050406030204" pitchFamily="18" charset="0"/>
                        <a:cs typeface="Times New Roman" panose="02020603050405020304" pitchFamily="18" charset="0"/>
                      </a:rPr>
                      <m:t>=</m:t>
                    </m:r>
                    <m:sSubSup>
                      <m:sSubSupPr>
                        <m:ctrlPr>
                          <a:rPr lang="en-US" altLang="zh-CN" sz="2000" i="1" smtClean="0">
                            <a:solidFill>
                              <a:schemeClr val="tx1"/>
                            </a:solidFill>
                            <a:latin typeface="Cambria Math" panose="02040503050406030204" pitchFamily="18" charset="0"/>
                            <a:cs typeface="Times New Roman" panose="02020603050405020304" pitchFamily="18" charset="0"/>
                          </a:rPr>
                        </m:ctrlPr>
                      </m:sSubSupPr>
                      <m:e>
                        <m:r>
                          <a:rPr lang="en-US" altLang="zh-CN" sz="2000" i="1">
                            <a:solidFill>
                              <a:schemeClr val="tx1"/>
                            </a:solidFill>
                            <a:latin typeface="Cambria Math" panose="02040503050406030204" pitchFamily="18" charset="0"/>
                            <a:cs typeface="Times New Roman" panose="02020603050405020304" pitchFamily="18" charset="0"/>
                          </a:rPr>
                          <m:t>{</m:t>
                        </m:r>
                        <m:sSup>
                          <m:sSupPr>
                            <m:ctrlPr>
                              <a:rPr lang="en-US" altLang="zh-CN" sz="2000" i="1" smtClean="0">
                                <a:solidFill>
                                  <a:schemeClr val="tx1"/>
                                </a:solidFill>
                                <a:latin typeface="Cambria Math" panose="02040503050406030204" pitchFamily="18" charset="0"/>
                                <a:cs typeface="Times New Roman" panose="02020603050405020304" pitchFamily="18" charset="0"/>
                              </a:rPr>
                            </m:ctrlPr>
                          </m:sSupPr>
                          <m:e>
                            <m:r>
                              <a:rPr lang="en-US" altLang="zh-CN" sz="2000" b="0" i="1" smtClean="0">
                                <a:solidFill>
                                  <a:schemeClr val="tx1"/>
                                </a:solidFill>
                                <a:latin typeface="Cambria Math" panose="02040503050406030204" pitchFamily="18" charset="0"/>
                                <a:cs typeface="Times New Roman" panose="02020603050405020304" pitchFamily="18" charset="0"/>
                              </a:rPr>
                              <m:t>(</m:t>
                            </m:r>
                            <m:r>
                              <a:rPr lang="en-US" altLang="zh-CN" sz="2000" b="0" i="1" smtClean="0">
                                <a:solidFill>
                                  <a:schemeClr val="tx1"/>
                                </a:solidFill>
                                <a:latin typeface="Cambria Math" panose="02040503050406030204" pitchFamily="18" charset="0"/>
                                <a:cs typeface="Times New Roman" panose="02020603050405020304" pitchFamily="18" charset="0"/>
                              </a:rPr>
                              <m:t>𝑢</m:t>
                            </m:r>
                            <m:r>
                              <a:rPr lang="en-US" altLang="zh-CN" sz="2000" b="0" i="1" smtClean="0">
                                <a:solidFill>
                                  <a:schemeClr val="tx1"/>
                                </a:solidFill>
                                <a:latin typeface="Cambria Math" panose="02040503050406030204" pitchFamily="18" charset="0"/>
                                <a:cs typeface="Times New Roman" panose="02020603050405020304" pitchFamily="18" charset="0"/>
                              </a:rPr>
                              <m:t>,</m:t>
                            </m:r>
                            <m:r>
                              <a:rPr lang="en-US" altLang="zh-CN" sz="2000" b="0" i="1" smtClean="0">
                                <a:solidFill>
                                  <a:schemeClr val="tx1"/>
                                </a:solidFill>
                                <a:latin typeface="Cambria Math" panose="02040503050406030204" pitchFamily="18" charset="0"/>
                                <a:cs typeface="Times New Roman" panose="02020603050405020304" pitchFamily="18" charset="0"/>
                              </a:rPr>
                              <m:t>𝑝</m:t>
                            </m:r>
                            <m:r>
                              <a:rPr lang="en-US" altLang="zh-CN" sz="2000" b="0" i="1" smtClean="0">
                                <a:solidFill>
                                  <a:schemeClr val="tx1"/>
                                </a:solidFill>
                                <a:latin typeface="Cambria Math" panose="02040503050406030204" pitchFamily="18" charset="0"/>
                                <a:cs typeface="Times New Roman" panose="02020603050405020304" pitchFamily="18" charset="0"/>
                              </a:rPr>
                              <m:t>,</m:t>
                            </m:r>
                            <m:r>
                              <a:rPr lang="zh-CN" altLang="en-US" sz="2000" b="0" i="1" smtClean="0">
                                <a:solidFill>
                                  <a:schemeClr val="tx1"/>
                                </a:solidFill>
                                <a:latin typeface="Cambria Math" panose="02040503050406030204" pitchFamily="18" charset="0"/>
                                <a:cs typeface="Times New Roman" panose="02020603050405020304" pitchFamily="18" charset="0"/>
                              </a:rPr>
                              <m:t>𝜏</m:t>
                            </m:r>
                            <m:r>
                              <a:rPr lang="en-US" altLang="zh-CN" sz="2000" b="0" i="1" smtClean="0">
                                <a:solidFill>
                                  <a:schemeClr val="tx1"/>
                                </a:solidFill>
                                <a:latin typeface="Cambria Math" panose="02040503050406030204" pitchFamily="18" charset="0"/>
                                <a:cs typeface="Times New Roman" panose="02020603050405020304" pitchFamily="18" charset="0"/>
                              </a:rPr>
                              <m:t>)</m:t>
                            </m:r>
                          </m:e>
                          <m:sup>
                            <m:r>
                              <a:rPr lang="en-US" altLang="zh-CN" sz="2000" b="0" i="1" smtClean="0">
                                <a:solidFill>
                                  <a:schemeClr val="tx1"/>
                                </a:solidFill>
                                <a:latin typeface="Cambria Math" panose="02040503050406030204" pitchFamily="18" charset="0"/>
                                <a:cs typeface="Times New Roman" panose="02020603050405020304" pitchFamily="18" charset="0"/>
                              </a:rPr>
                              <m:t>(</m:t>
                            </m:r>
                            <m:r>
                              <a:rPr lang="en-US" altLang="zh-CN" sz="2000" b="0" i="1" smtClean="0">
                                <a:solidFill>
                                  <a:schemeClr val="tx1"/>
                                </a:solidFill>
                                <a:latin typeface="Cambria Math" panose="02040503050406030204" pitchFamily="18" charset="0"/>
                                <a:cs typeface="Times New Roman" panose="02020603050405020304" pitchFamily="18" charset="0"/>
                              </a:rPr>
                              <m:t>𝑖</m:t>
                            </m:r>
                            <m:r>
                              <a:rPr lang="en-US" altLang="zh-CN" sz="2000" b="0" i="1" smtClean="0">
                                <a:solidFill>
                                  <a:schemeClr val="tx1"/>
                                </a:solidFill>
                                <a:latin typeface="Cambria Math" panose="02040503050406030204" pitchFamily="18" charset="0"/>
                                <a:cs typeface="Times New Roman" panose="02020603050405020304" pitchFamily="18" charset="0"/>
                              </a:rPr>
                              <m:t>)</m:t>
                            </m:r>
                          </m:sup>
                        </m:sSup>
                        <m:r>
                          <a:rPr lang="en-US" altLang="zh-CN" sz="2000" i="1" smtClean="0">
                            <a:solidFill>
                              <a:schemeClr val="tx1"/>
                            </a:solidFill>
                            <a:latin typeface="Cambria Math" panose="02040503050406030204" pitchFamily="18" charset="0"/>
                            <a:cs typeface="Times New Roman" panose="02020603050405020304" pitchFamily="18" charset="0"/>
                          </a:rPr>
                          <m:t>}</m:t>
                        </m:r>
                      </m:e>
                      <m:sub>
                        <m:r>
                          <a:rPr lang="en-US" altLang="zh-CN" sz="2000" b="0" i="1" smtClean="0">
                            <a:solidFill>
                              <a:schemeClr val="tx1"/>
                            </a:solidFill>
                            <a:latin typeface="Cambria Math" panose="02040503050406030204" pitchFamily="18" charset="0"/>
                            <a:cs typeface="Times New Roman" panose="02020603050405020304" pitchFamily="18" charset="0"/>
                          </a:rPr>
                          <m:t>𝑖</m:t>
                        </m:r>
                        <m:r>
                          <a:rPr lang="en-US" altLang="zh-CN" sz="2000" b="0" i="1" smtClean="0">
                            <a:solidFill>
                              <a:schemeClr val="tx1"/>
                            </a:solidFill>
                            <a:latin typeface="Cambria Math" panose="02040503050406030204" pitchFamily="18" charset="0"/>
                            <a:cs typeface="Times New Roman" panose="02020603050405020304" pitchFamily="18" charset="0"/>
                          </a:rPr>
                          <m:t>=1</m:t>
                        </m:r>
                      </m:sub>
                      <m:sup>
                        <m:sSub>
                          <m:sSubPr>
                            <m:ctrlPr>
                              <a:rPr lang="fr-FR" altLang="zh-CN" sz="2000" i="1">
                                <a:solidFill>
                                  <a:schemeClr val="tx1"/>
                                </a:solidFill>
                                <a:latin typeface="Cambria Math" panose="02040503050406030204" pitchFamily="18" charset="0"/>
                                <a:cs typeface="Times New Roman" panose="02020603050405020304" pitchFamily="18" charset="0"/>
                              </a:rPr>
                            </m:ctrlPr>
                          </m:sSubPr>
                          <m:e>
                            <m:r>
                              <a:rPr lang="en-US" altLang="zh-CN" sz="2000" b="0" i="1" smtClean="0">
                                <a:solidFill>
                                  <a:schemeClr val="tx1"/>
                                </a:solidFill>
                                <a:latin typeface="Cambria Math" panose="02040503050406030204" pitchFamily="18" charset="0"/>
                                <a:cs typeface="Times New Roman" panose="02020603050405020304" pitchFamily="18" charset="0"/>
                              </a:rPr>
                              <m:t>|</m:t>
                            </m:r>
                            <m:r>
                              <a:rPr lang="en-US" altLang="zh-CN" sz="2000" i="1">
                                <a:solidFill>
                                  <a:schemeClr val="tx1"/>
                                </a:solidFill>
                                <a:latin typeface="Cambria Math" panose="02040503050406030204" pitchFamily="18" charset="0"/>
                                <a:cs typeface="Times New Roman" panose="02020603050405020304" pitchFamily="18" charset="0"/>
                              </a:rPr>
                              <m:t>𝐷</m:t>
                            </m:r>
                          </m:e>
                          <m:sub>
                            <m:r>
                              <m:rPr>
                                <m:sty m:val="p"/>
                              </m:rPr>
                              <a:rPr lang="en-US" altLang="zh-CN" sz="2000" i="1">
                                <a:solidFill>
                                  <a:schemeClr val="tx1"/>
                                </a:solidFill>
                                <a:latin typeface="Cambria Math" panose="02040503050406030204" pitchFamily="18" charset="0"/>
                                <a:cs typeface="Times New Roman" panose="02020603050405020304" pitchFamily="18" charset="0"/>
                              </a:rPr>
                              <m:t>s</m:t>
                            </m:r>
                          </m:sub>
                        </m:sSub>
                        <m:r>
                          <a:rPr lang="en-US" altLang="zh-CN" sz="2000" b="0" i="1" smtClean="0">
                            <a:solidFill>
                              <a:schemeClr val="tx1"/>
                            </a:solidFill>
                            <a:latin typeface="Cambria Math" panose="02040503050406030204" pitchFamily="18" charset="0"/>
                            <a:cs typeface="Times New Roman" panose="02020603050405020304" pitchFamily="18" charset="0"/>
                          </a:rPr>
                          <m:t>|</m:t>
                        </m:r>
                      </m:sup>
                    </m:sSubSup>
                  </m:oMath>
                </a14:m>
                <a:r>
                  <a:rPr lang="en-US" altLang="zh-CN" sz="2000" dirty="0">
                    <a:solidFill>
                      <a:schemeClr val="tx1"/>
                    </a:solidFill>
                    <a:latin typeface="Times New Roman" panose="02020603050405020304" pitchFamily="18" charset="0"/>
                    <a:ea typeface="微软雅黑"/>
                    <a:cs typeface="Times New Roman" panose="02020603050405020304" pitchFamily="18" charset="0"/>
                  </a:rPr>
                  <a:t> with P-code Plans </a:t>
                </a:r>
                <a14:m>
                  <m:oMath xmlns:m="http://schemas.openxmlformats.org/officeDocument/2006/math">
                    <m:r>
                      <a:rPr lang="en-US" altLang="zh-CN" sz="2000" i="1">
                        <a:solidFill>
                          <a:schemeClr val="tx1"/>
                        </a:solidFill>
                        <a:latin typeface="Cambria Math" panose="02040503050406030204" pitchFamily="18" charset="0"/>
                        <a:cs typeface="Times New Roman" panose="02020603050405020304" pitchFamily="18" charset="0"/>
                      </a:rPr>
                      <m:t>𝑝</m:t>
                    </m:r>
                  </m:oMath>
                </a14:m>
                <a:r>
                  <a:rPr lang="en-US" altLang="zh-CN" sz="2000" dirty="0">
                    <a:solidFill>
                      <a:schemeClr val="tx1"/>
                    </a:solidFill>
                    <a:latin typeface="Times New Roman" panose="02020603050405020304" pitchFamily="18" charset="0"/>
                    <a:ea typeface="微软雅黑"/>
                    <a:cs typeface="Times New Roman" panose="02020603050405020304" pitchFamily="18" charset="0"/>
                  </a:rPr>
                  <a:t>.</a:t>
                </a:r>
              </a:p>
              <a:p>
                <a:pPr marL="603058" lvl="2" indent="-342900">
                  <a:spcBef>
                    <a:spcPts val="600"/>
                  </a:spcBef>
                  <a:buFont typeface="Arial" panose="020B0604020202020204" pitchFamily="34" charset="0"/>
                  <a:buChar char="•"/>
                </a:pPr>
                <a:r>
                  <a:rPr lang="en-US"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Exploration stage: </a:t>
                </a:r>
                <a:r>
                  <a:rPr lang="en-US" altLang="zh-CN" sz="2000" dirty="0">
                    <a:latin typeface="Times New Roman" panose="02020603050405020304" pitchFamily="18" charset="0"/>
                    <a:cs typeface="Times New Roman" panose="02020603050405020304" pitchFamily="18" charset="0"/>
                  </a:rPr>
                  <a:t>use the</a:t>
                </a:r>
                <a:r>
                  <a:rPr lang="en-US" altLang="zh-CN" sz="2000" dirty="0">
                    <a:latin typeface="Times New Roman" panose="02020603050405020304" pitchFamily="18" charset="0"/>
                    <a:ea typeface="微软雅黑"/>
                    <a:cs typeface="Times New Roman" panose="02020603050405020304" pitchFamily="18" charset="0"/>
                  </a:rPr>
                  <a:t> base agent for exploration on the expert trajectory to collect agent-generated trajectories and then construct contrastive trajectory datasets based on two planning-oriented rewards.</a:t>
                </a:r>
                <a:endParaRPr lang="en-US" altLang="zh-CN" sz="2000" dirty="0"/>
              </a:p>
              <a:p>
                <a:pPr marL="1060258" lvl="3" indent="-342900">
                  <a:lnSpc>
                    <a:spcPct val="110000"/>
                  </a:lnSpc>
                  <a:spcBef>
                    <a:spcPts val="600"/>
                  </a:spcBef>
                  <a:buFont typeface="Arial" panose="020B0604020202020204" pitchFamily="34" charset="0"/>
                  <a:buChar char="•"/>
                </a:pPr>
                <a:r>
                  <a:rPr lang="fr-FR" altLang="zh-CN" sz="2000" dirty="0">
                    <a:latin typeface="Times New Roman" panose="02020603050405020304" pitchFamily="18" charset="0"/>
                    <a:cs typeface="Times New Roman" panose="02020603050405020304" pitchFamily="18" charset="0"/>
                  </a:rPr>
                  <a:t>Plan-driven Reward </a:t>
                </a:r>
                <a14:m>
                  <m:oMath xmlns:m="http://schemas.openxmlformats.org/officeDocument/2006/math">
                    <m:sSub>
                      <m:sSubPr>
                        <m:ctrlPr>
                          <a:rPr lang="fr-FR"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𝑟</m:t>
                        </m:r>
                      </m:e>
                      <m:sub>
                        <m:r>
                          <a:rPr lang="en-US" altLang="zh-CN" sz="2000">
                            <a:latin typeface="Cambria Math" panose="02040503050406030204" pitchFamily="18" charset="0"/>
                            <a:cs typeface="Times New Roman" panose="02020603050405020304" pitchFamily="18" charset="0"/>
                          </a:rPr>
                          <m:t>𝑑</m:t>
                        </m:r>
                      </m:sub>
                    </m:sSub>
                  </m:oMath>
                </a14:m>
                <a:r>
                  <a:rPr lang="en-US" altLang="zh-CN" sz="2000" dirty="0">
                    <a:latin typeface="Times New Roman" panose="02020603050405020304" pitchFamily="18" charset="0"/>
                    <a:cs typeface="Times New Roman" panose="02020603050405020304" pitchFamily="18" charset="0"/>
                  </a:rPr>
                  <a:t>: evaluate the influence of P-code Plans on the entire trajectory</a:t>
                </a:r>
                <a:r>
                  <a:rPr lang="fr-FR" altLang="zh-CN" sz="2000" dirty="0">
                    <a:latin typeface="Times New Roman" panose="02020603050405020304" pitchFamily="18" charset="0"/>
                    <a:cs typeface="Times New Roman" panose="02020603050405020304" pitchFamily="18" charset="0"/>
                  </a:rPr>
                  <a:t>.</a:t>
                </a:r>
              </a:p>
              <a:p>
                <a:pPr marL="1060258" lvl="3" indent="-342900">
                  <a:lnSpc>
                    <a:spcPct val="110000"/>
                  </a:lnSpc>
                  <a:spcBef>
                    <a:spcPts val="600"/>
                  </a:spcBef>
                  <a:buFont typeface="Arial" panose="020B0604020202020204" pitchFamily="34" charset="0"/>
                  <a:buChar char="•"/>
                </a:pPr>
                <a:r>
                  <a:rPr lang="fr-FR" altLang="zh-CN" sz="2000" dirty="0">
                    <a:latin typeface="Times New Roman" panose="02020603050405020304" pitchFamily="18" charset="0"/>
                    <a:cs typeface="Times New Roman" panose="02020603050405020304" pitchFamily="18" charset="0"/>
                  </a:rPr>
                  <a:t>Plan-following Reward </a:t>
                </a:r>
                <a14:m>
                  <m:oMath xmlns:m="http://schemas.openxmlformats.org/officeDocument/2006/math">
                    <m:sSub>
                      <m:sSubPr>
                        <m:ctrlPr>
                          <a:rPr lang="fr-FR"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𝑟</m:t>
                        </m:r>
                      </m:e>
                      <m:sub>
                        <m:r>
                          <a:rPr lang="en-US" altLang="zh-CN" sz="2000">
                            <a:latin typeface="Cambria Math" panose="02040503050406030204" pitchFamily="18" charset="0"/>
                            <a:cs typeface="Times New Roman" panose="02020603050405020304" pitchFamily="18" charset="0"/>
                          </a:rPr>
                          <m:t>𝑓</m:t>
                        </m:r>
                      </m:sub>
                    </m:sSub>
                    <m:r>
                      <a:rPr lang="en-US" altLang="zh-CN" sz="2000">
                        <a:latin typeface="Cambria Math" panose="02040503050406030204" pitchFamily="18" charset="0"/>
                        <a:cs typeface="Times New Roman" panose="02020603050405020304" pitchFamily="18" charset="0"/>
                      </a:rPr>
                      <m:t>:</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assess the extent to which agents comprehend the structured intentions</a:t>
                </a:r>
                <a:br>
                  <a:rPr lang="en-US" altLang="zh-CN" sz="2000" dirty="0">
                    <a:latin typeface="Times New Roman" panose="02020603050405020304" pitchFamily="18" charset="0"/>
                    <a:cs typeface="Times New Roman" panose="02020603050405020304" pitchFamily="18" charset="0"/>
                  </a:rPr>
                </a:br>
                <a:r>
                  <a:rPr lang="en-US" altLang="zh-CN" sz="2000" dirty="0">
                    <a:latin typeface="Times New Roman" panose="02020603050405020304" pitchFamily="18" charset="0"/>
                    <a:cs typeface="Times New Roman" panose="02020603050405020304" pitchFamily="18" charset="0"/>
                  </a:rPr>
                  <a:t>behind P-code Plans and their proficiency in following these plans during task execution.</a:t>
                </a:r>
                <a:endParaRPr lang="en-US" altLang="zh-CN" sz="2000" dirty="0">
                  <a:solidFill>
                    <a:schemeClr val="tx1">
                      <a:lumMod val="65000"/>
                      <a:lumOff val="35000"/>
                    </a:schemeClr>
                  </a:solidFill>
                  <a:latin typeface="Times New Roman" panose="02020603050405020304" pitchFamily="18" charset="0"/>
                  <a:ea typeface="微软雅黑"/>
                  <a:cs typeface="Times New Roman" panose="02020603050405020304" pitchFamily="18" charset="0"/>
                </a:endParaRPr>
              </a:p>
              <a:p>
                <a:pPr marL="603058" lvl="2" indent="-342900">
                  <a:lnSpc>
                    <a:spcPct val="110000"/>
                  </a:lnSpc>
                  <a:spcBef>
                    <a:spcPts val="600"/>
                  </a:spcBef>
                  <a:buFont typeface="Arial" panose="020B0604020202020204" pitchFamily="34" charset="0"/>
                  <a:buChar char="•"/>
                </a:pPr>
                <a:r>
                  <a:rPr lang="en-US" altLang="zh-CN"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Learning stage:</a:t>
                </a:r>
                <a:r>
                  <a:rPr lang="zh-CN" altLang="en-US" sz="2000" b="1" dirty="0">
                    <a:solidFill>
                      <a:schemeClr val="accent2">
                        <a:lumMod val="50000"/>
                      </a:schemeClr>
                    </a:solidFill>
                    <a:latin typeface="Times New Roman" panose="02020603050405020304" pitchFamily="18" charset="0"/>
                    <a:ea typeface="微软雅黑"/>
                    <a:cs typeface="Times New Roman" panose="02020603050405020304" pitchFamily="18" charset="0"/>
                  </a:rPr>
                  <a:t> </a:t>
                </a:r>
                <a:r>
                  <a:rPr lang="en-US" altLang="zh-CN" sz="2000" dirty="0">
                    <a:latin typeface="Times New Roman" panose="02020603050405020304" pitchFamily="18" charset="0"/>
                    <a:ea typeface="微软雅黑"/>
                    <a:cs typeface="Times New Roman" panose="02020603050405020304" pitchFamily="18" charset="0"/>
                  </a:rPr>
                  <a:t>direct preference optimization </a:t>
                </a:r>
                <a:r>
                  <a:rPr lang="en-US" altLang="zh-CN" sz="2000" dirty="0">
                    <a:latin typeface="Times New Roman" panose="02020603050405020304" pitchFamily="18" charset="0"/>
                    <a:cs typeface="Times New Roman" panose="02020603050405020304" pitchFamily="18" charset="0"/>
                  </a:rPr>
                  <a:t>is employed to </a:t>
                </a:r>
                <a:r>
                  <a:rPr lang="fr-FR" altLang="zh-CN" sz="2000" dirty="0">
                    <a:latin typeface="Times New Roman" panose="02020603050405020304" pitchFamily="18" charset="0"/>
                    <a:cs typeface="Times New Roman" panose="02020603050405020304" pitchFamily="18" charset="0"/>
                  </a:rPr>
                  <a:t>iteratively</a:t>
                </a:r>
                <a:r>
                  <a:rPr lang="en-US" altLang="zh-CN" sz="2000" dirty="0">
                    <a:latin typeface="Times New Roman" panose="02020603050405020304" pitchFamily="18" charset="0"/>
                    <a:cs typeface="Times New Roman" panose="02020603050405020304" pitchFamily="18" charset="0"/>
                  </a:rPr>
                  <a:t> </a:t>
                </a:r>
                <a:r>
                  <a:rPr lang="fr-FR" altLang="zh-CN" sz="2000" dirty="0">
                    <a:latin typeface="Times New Roman" panose="02020603050405020304" pitchFamily="18" charset="0"/>
                    <a:cs typeface="Times New Roman" panose="02020603050405020304" pitchFamily="18" charset="0"/>
                  </a:rPr>
                  <a:t>optimize</a:t>
                </a:r>
                <a:r>
                  <a:rPr lang="en-US" altLang="zh-CN" sz="2000" dirty="0">
                    <a:latin typeface="Times New Roman" panose="02020603050405020304" pitchFamily="18" charset="0"/>
                    <a:cs typeface="Times New Roman" panose="02020603050405020304" pitchFamily="18" charset="0"/>
                  </a:rPr>
                  <a:t> the base agent.</a:t>
                </a:r>
              </a:p>
            </p:txBody>
          </p:sp>
        </mc:Choice>
        <mc:Fallback xmlns="">
          <p:sp>
            <p:nvSpPr>
              <p:cNvPr id="89" name="文本框 88">
                <a:extLst>
                  <a:ext uri="{FF2B5EF4-FFF2-40B4-BE49-F238E27FC236}">
                    <a16:creationId xmlns:a16="http://schemas.microsoft.com/office/drawing/2014/main" id="{E19E649D-AFD0-462B-4B27-A5F5A0C2ED24}"/>
                  </a:ext>
                </a:extLst>
              </p:cNvPr>
              <p:cNvSpPr txBox="1">
                <a:spLocks noRot="1" noChangeAspect="1" noMove="1" noResize="1" noEditPoints="1" noAdjustHandles="1" noChangeArrowheads="1" noChangeShapeType="1" noTextEdit="1"/>
              </p:cNvSpPr>
              <p:nvPr/>
            </p:nvSpPr>
            <p:spPr>
              <a:xfrm>
                <a:off x="287239" y="905621"/>
                <a:ext cx="11904761" cy="3175678"/>
              </a:xfrm>
              <a:prstGeom prst="rect">
                <a:avLst/>
              </a:prstGeom>
              <a:blipFill>
                <a:blip r:embed="rId4"/>
                <a:stretch>
                  <a:fillRect l="-461" t="-960" b="-24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6211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8F20B1-ECCA-2D6D-C1B1-DF4F11EA6E3A}"/>
              </a:ext>
            </a:extLst>
          </p:cNvPr>
          <p:cNvSpPr>
            <a:spLocks noGrp="1"/>
          </p:cNvSpPr>
          <p:nvPr>
            <p:ph type="title"/>
          </p:nvPr>
        </p:nvSpPr>
        <p:spPr>
          <a:xfrm>
            <a:off x="482600" y="136525"/>
            <a:ext cx="5382491" cy="615159"/>
          </a:xfrm>
        </p:spPr>
        <p:txBody>
          <a:bodyPr/>
          <a:lstStyle/>
          <a:p>
            <a:r>
              <a:rPr lang="en-US" altLang="zh-CN" sz="3600" b="1" dirty="0">
                <a:latin typeface="Times New Roman" panose="02020603050405020304" pitchFamily="18" charset="0"/>
                <a:ea typeface="+mj-ea"/>
                <a:cs typeface="Times New Roman" panose="02020603050405020304" pitchFamily="18" charset="0"/>
              </a:rPr>
              <a:t>Experimental Setup</a:t>
            </a:r>
            <a:endParaRPr lang="zh-CN" altLang="en-US"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0DEB9802-AEC5-470D-E54E-4C553E86817C}"/>
              </a:ext>
            </a:extLst>
          </p:cNvPr>
          <p:cNvSpPr>
            <a:spLocks noGrp="1"/>
          </p:cNvSpPr>
          <p:nvPr>
            <p:ph type="sldNum" sz="quarter" idx="12"/>
          </p:nvPr>
        </p:nvSpPr>
        <p:spPr/>
        <p:txBody>
          <a:bodyPr/>
          <a:lstStyle/>
          <a:p>
            <a:fld id="{3ACD1EC8-6F57-41A7-99F1-FEDB2874BA2B}" type="slidenum">
              <a:rPr lang="zh-CN" altLang="en-US" smtClean="0"/>
              <a:t>8</a:t>
            </a:fld>
            <a:endParaRPr lang="zh-CN" altLang="en-US"/>
          </a:p>
        </p:txBody>
      </p:sp>
      <p:sp>
        <p:nvSpPr>
          <p:cNvPr id="13" name="文本框 12">
            <a:extLst>
              <a:ext uri="{FF2B5EF4-FFF2-40B4-BE49-F238E27FC236}">
                <a16:creationId xmlns:a16="http://schemas.microsoft.com/office/drawing/2014/main" id="{C97A7A0D-E117-DAE8-C33A-6C07B9E2996F}"/>
              </a:ext>
            </a:extLst>
          </p:cNvPr>
          <p:cNvSpPr txBox="1"/>
          <p:nvPr/>
        </p:nvSpPr>
        <p:spPr>
          <a:xfrm>
            <a:off x="482600" y="1013051"/>
            <a:ext cx="11324389" cy="5478423"/>
          </a:xfrm>
          <a:prstGeom prst="rect">
            <a:avLst/>
          </a:prstGeom>
          <a:noFill/>
        </p:spPr>
        <p:txBody>
          <a:bodyPr wrap="square">
            <a:spAutoFit/>
          </a:bodyPr>
          <a:lstStyle/>
          <a:p>
            <a:pPr marL="342900" indent="-342900">
              <a:spcAft>
                <a:spcPts val="1200"/>
              </a:spcAft>
              <a:buFont typeface="Arial" panose="020B0604020202020204" pitchFamily="34" charset="0"/>
              <a:buChar char="•"/>
            </a:pPr>
            <a:r>
              <a:rPr lang="fr-FR" altLang="zh-CN" sz="2000" b="1" dirty="0">
                <a:latin typeface="Times New Roman" panose="02020603050405020304" pitchFamily="18" charset="0"/>
                <a:cs typeface="Times New Roman" panose="02020603050405020304" pitchFamily="18" charset="0"/>
              </a:rPr>
              <a:t>Datasets</a:t>
            </a:r>
            <a:r>
              <a:rPr lang="en-US" altLang="zh-CN" sz="2000" b="1" dirty="0">
                <a:latin typeface="Times New Roman" panose="02020603050405020304" pitchFamily="18" charset="0"/>
                <a:cs typeface="Times New Roman" panose="02020603050405020304" pitchFamily="18" charset="0"/>
              </a:rPr>
              <a:t>: </a:t>
            </a:r>
          </a:p>
          <a:p>
            <a:r>
              <a:rPr lang="en-US" altLang="zh-CN" sz="2000" dirty="0">
                <a:latin typeface="Times New Roman" panose="02020603050405020304" pitchFamily="18" charset="0"/>
                <a:cs typeface="Times New Roman" panose="02020603050405020304" pitchFamily="18" charset="0"/>
              </a:rPr>
              <a:t>      (1) </a:t>
            </a:r>
            <a:r>
              <a:rPr lang="en-US" altLang="zh-CN" sz="2000" b="1" dirty="0" err="1">
                <a:latin typeface="Times New Roman" panose="02020603050405020304" pitchFamily="18" charset="0"/>
                <a:cs typeface="Times New Roman" panose="02020603050405020304" pitchFamily="18" charset="0"/>
              </a:rPr>
              <a:t>ALFWorld</a:t>
            </a:r>
            <a:r>
              <a:rPr lang="en-US" altLang="zh-CN" sz="2000" dirty="0">
                <a:latin typeface="Times New Roman" panose="02020603050405020304" pitchFamily="18" charset="0"/>
                <a:cs typeface="Times New Roman" panose="02020603050405020304" pitchFamily="18" charset="0"/>
              </a:rPr>
              <a:t> for embodied household tasks</a:t>
            </a:r>
          </a:p>
          <a:p>
            <a:r>
              <a:rPr lang="en-US" altLang="zh-CN" sz="2000" dirty="0">
                <a:latin typeface="Times New Roman" panose="02020603050405020304" pitchFamily="18" charset="0"/>
                <a:cs typeface="Times New Roman" panose="02020603050405020304" pitchFamily="18" charset="0"/>
              </a:rPr>
              <a:t>      (2)</a:t>
            </a:r>
            <a:r>
              <a:rPr lang="en-US" altLang="zh-CN" sz="2000" b="1" dirty="0">
                <a:latin typeface="Times New Roman" panose="02020603050405020304" pitchFamily="18" charset="0"/>
                <a:cs typeface="Times New Roman" panose="02020603050405020304" pitchFamily="18" charset="0"/>
              </a:rPr>
              <a:t> </a:t>
            </a:r>
            <a:r>
              <a:rPr lang="en-US" altLang="zh-CN" sz="2000" b="1" dirty="0" err="1">
                <a:latin typeface="Times New Roman" panose="02020603050405020304" pitchFamily="18" charset="0"/>
                <a:cs typeface="Times New Roman" panose="02020603050405020304" pitchFamily="18" charset="0"/>
              </a:rPr>
              <a:t>WebShop</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for online shopping </a:t>
            </a:r>
          </a:p>
          <a:p>
            <a:r>
              <a:rPr lang="en-US" altLang="zh-CN" sz="2000" dirty="0">
                <a:latin typeface="Times New Roman" panose="02020603050405020304" pitchFamily="18" charset="0"/>
                <a:cs typeface="Times New Roman" panose="02020603050405020304" pitchFamily="18" charset="0"/>
              </a:rPr>
              <a:t>      (3) </a:t>
            </a:r>
            <a:r>
              <a:rPr lang="fr-FR" altLang="zh-CN" sz="2000" b="1" dirty="0">
                <a:latin typeface="Times New Roman" panose="02020603050405020304" pitchFamily="18" charset="0"/>
                <a:cs typeface="Times New Roman" panose="02020603050405020304" pitchFamily="18" charset="0"/>
              </a:rPr>
              <a:t>TextCraft</a:t>
            </a:r>
            <a:r>
              <a:rPr lang="fr-FR" altLang="zh-CN" sz="2000" dirty="0">
                <a:latin typeface="Times New Roman" panose="02020603050405020304" pitchFamily="18" charset="0"/>
                <a:cs typeface="Times New Roman" panose="02020603050405020304" pitchFamily="18" charset="0"/>
              </a:rPr>
              <a:t> for text games (crafting Minecraft recipes</a:t>
            </a:r>
            <a:r>
              <a:rPr lang="en-US" altLang="zh-CN" sz="2000" dirty="0">
                <a:latin typeface="Times New Roman" panose="02020603050405020304" pitchFamily="18" charset="0"/>
                <a:cs typeface="Times New Roman" panose="02020603050405020304" pitchFamily="18" charset="0"/>
              </a:rPr>
              <a:t>)</a:t>
            </a:r>
          </a:p>
          <a:p>
            <a:pPr marL="342900" indent="-342900">
              <a:spcBef>
                <a:spcPts val="1800"/>
              </a:spcBef>
              <a:spcAft>
                <a:spcPts val="1200"/>
              </a:spcAft>
              <a:buFont typeface="Arial" panose="020B0604020202020204" pitchFamily="34" charset="0"/>
              <a:buChar char="•"/>
            </a:pPr>
            <a:r>
              <a:rPr lang="fr-FR" altLang="zh-CN" sz="2000" b="1" dirty="0">
                <a:latin typeface="Times New Roman" panose="02020603050405020304" pitchFamily="18" charset="0"/>
                <a:cs typeface="Times New Roman" panose="02020603050405020304" pitchFamily="18" charset="0"/>
              </a:rPr>
              <a:t>Evaluation Metrics</a:t>
            </a:r>
            <a:r>
              <a:rPr lang="en-US" altLang="zh-CN" sz="2000" b="1" dirty="0">
                <a:latin typeface="Times New Roman" panose="02020603050405020304" pitchFamily="18" charset="0"/>
                <a:cs typeface="Times New Roman" panose="02020603050405020304" pitchFamily="18" charset="0"/>
              </a:rPr>
              <a:t>: Average Reward </a:t>
            </a:r>
          </a:p>
          <a:p>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ALFWorld</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TexCraft</a:t>
            </a:r>
            <a:r>
              <a:rPr lang="en-US" altLang="zh-CN" sz="2000" dirty="0">
                <a:latin typeface="Times New Roman" panose="02020603050405020304" pitchFamily="18" charset="0"/>
                <a:cs typeface="Times New Roman" panose="02020603050405020304" pitchFamily="18" charset="0"/>
              </a:rPr>
              <a:t> provide binary rewards to indicate task success while </a:t>
            </a:r>
            <a:r>
              <a:rPr lang="en-US" altLang="zh-CN" sz="2000" dirty="0" err="1">
                <a:latin typeface="Times New Roman" panose="02020603050405020304" pitchFamily="18" charset="0"/>
                <a:cs typeface="Times New Roman" panose="02020603050405020304" pitchFamily="18" charset="0"/>
              </a:rPr>
              <a:t>WebShop</a:t>
            </a:r>
            <a:r>
              <a:rPr lang="en-US" altLang="zh-CN" sz="2000" dirty="0">
                <a:latin typeface="Times New Roman" panose="02020603050405020304" pitchFamily="18" charset="0"/>
                <a:cs typeface="Times New Roman" panose="02020603050405020304" pitchFamily="18" charset="0"/>
              </a:rPr>
              <a:t> provides dense rewards from 0 to 1 to measure the task completion level. </a:t>
            </a:r>
          </a:p>
          <a:p>
            <a:pPr marL="342900" indent="-342900">
              <a:spcBef>
                <a:spcPts val="1800"/>
              </a:spcBef>
              <a:spcAft>
                <a:spcPts val="1200"/>
              </a:spcAft>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Baselines:</a:t>
            </a:r>
            <a:r>
              <a:rPr lang="zh-CN" altLang="en-US" sz="2000" b="1" dirty="0">
                <a:latin typeface="Times New Roman" panose="02020603050405020304" pitchFamily="18" charset="0"/>
                <a:cs typeface="Times New Roman" panose="02020603050405020304" pitchFamily="18" charset="0"/>
              </a:rPr>
              <a:t> </a:t>
            </a:r>
            <a:endParaRPr lang="en-US" altLang="zh-CN" sz="2000" b="1"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Training-based methods: </a:t>
            </a:r>
          </a:p>
          <a:p>
            <a:r>
              <a:rPr lang="en-US" altLang="zh-CN" sz="2000" dirty="0">
                <a:latin typeface="Times New Roman" panose="02020603050405020304" pitchFamily="18" charset="0"/>
                <a:cs typeface="Times New Roman" panose="02020603050405020304" pitchFamily="18" charset="0"/>
              </a:rPr>
              <a:t>     (1)</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ETO (Song et al., 2024) applies DPO loss to improve the agent from its exploration failures; </a:t>
            </a:r>
          </a:p>
          <a:p>
            <a:r>
              <a:rPr lang="en-US" altLang="zh-CN" sz="2000" dirty="0">
                <a:latin typeface="Times New Roman" panose="02020603050405020304" pitchFamily="18" charset="0"/>
                <a:cs typeface="Times New Roman" panose="02020603050405020304" pitchFamily="18" charset="0"/>
              </a:rPr>
              <a:t>     (2) IPR (Xiong et al., 2024) introduces step-wise process supervision into LLM agent training. </a:t>
            </a:r>
          </a:p>
          <a:p>
            <a:pPr>
              <a:spcBef>
                <a:spcPts val="1200"/>
              </a:spcBef>
            </a:pPr>
            <a:r>
              <a:rPr lang="en-US" altLang="zh-CN" sz="2000" dirty="0">
                <a:latin typeface="Times New Roman" panose="02020603050405020304" pitchFamily="18" charset="0"/>
                <a:cs typeface="Times New Roman" panose="02020603050405020304" pitchFamily="18" charset="0"/>
              </a:rPr>
              <a:t>     Training-free methods:</a:t>
            </a:r>
          </a:p>
          <a:p>
            <a:r>
              <a:rPr lang="en-US" altLang="zh-CN" sz="2000" dirty="0">
                <a:latin typeface="Times New Roman" panose="02020603050405020304" pitchFamily="18" charset="0"/>
                <a:cs typeface="Times New Roman" panose="02020603050405020304" pitchFamily="18" charset="0"/>
              </a:rPr>
              <a:t>     GPT-3.5-Turbo and GPT-4, utilizing two prompt-based methods </a:t>
            </a:r>
            <a:r>
              <a:rPr lang="en-US" altLang="zh-CN" sz="2000" dirty="0" err="1">
                <a:latin typeface="Times New Roman" panose="02020603050405020304" pitchFamily="18" charset="0"/>
                <a:cs typeface="Times New Roman" panose="02020603050405020304" pitchFamily="18" charset="0"/>
              </a:rPr>
              <a:t>ReAct</a:t>
            </a:r>
            <a:r>
              <a:rPr lang="en-US" altLang="zh-CN" sz="2000" dirty="0">
                <a:latin typeface="Times New Roman" panose="02020603050405020304" pitchFamily="18" charset="0"/>
                <a:cs typeface="Times New Roman" panose="02020603050405020304" pitchFamily="18" charset="0"/>
              </a:rPr>
              <a:t> (Yao et al., 2023) and </a:t>
            </a:r>
            <a:r>
              <a:rPr lang="en-US" altLang="zh-CN" sz="2000" dirty="0" err="1">
                <a:latin typeface="Times New Roman" panose="02020603050405020304" pitchFamily="18" charset="0"/>
                <a:cs typeface="Times New Roman" panose="02020603050405020304" pitchFamily="18" charset="0"/>
              </a:rPr>
              <a:t>ADaPT</a:t>
            </a:r>
            <a:r>
              <a:rPr lang="en-US" altLang="zh-CN" sz="2000" dirty="0">
                <a:latin typeface="Times New Roman" panose="02020603050405020304" pitchFamily="18" charset="0"/>
                <a:cs typeface="Times New Roman" panose="02020603050405020304" pitchFamily="18" charset="0"/>
              </a:rPr>
              <a:t> (Prasad et al., 2024) for comparison.</a:t>
            </a:r>
          </a:p>
        </p:txBody>
      </p:sp>
      <p:sp>
        <p:nvSpPr>
          <p:cNvPr id="5" name="文本框 4">
            <a:extLst>
              <a:ext uri="{FF2B5EF4-FFF2-40B4-BE49-F238E27FC236}">
                <a16:creationId xmlns:a16="http://schemas.microsoft.com/office/drawing/2014/main" id="{DE5F345B-300A-9734-ED2C-BD360C3C1C57}"/>
              </a:ext>
            </a:extLst>
          </p:cNvPr>
          <p:cNvSpPr txBox="1"/>
          <p:nvPr/>
        </p:nvSpPr>
        <p:spPr>
          <a:xfrm>
            <a:off x="7752554" y="1166018"/>
            <a:ext cx="2916055" cy="1477328"/>
          </a:xfrm>
          <a:prstGeom prst="rect">
            <a:avLst/>
          </a:prstGeom>
          <a:noFill/>
        </p:spPr>
        <p:txBody>
          <a:bodyPr wrap="square">
            <a:spAutoFit/>
          </a:bodyPr>
          <a:lstStyle/>
          <a:p>
            <a:pPr marL="342900" indent="-342900">
              <a:spcAft>
                <a:spcPts val="1200"/>
              </a:spcAft>
              <a:buFont typeface="Arial" panose="020B0604020202020204" pitchFamily="34" charset="0"/>
              <a:buChar char="•"/>
            </a:pPr>
            <a:r>
              <a:rPr lang="fr-FR" altLang="zh-CN" sz="2000" b="1" dirty="0">
                <a:latin typeface="Times New Roman" panose="02020603050405020304" pitchFamily="18" charset="0"/>
                <a:cs typeface="Times New Roman" panose="02020603050405020304" pitchFamily="18" charset="0"/>
              </a:rPr>
              <a:t>Backbone Models</a:t>
            </a:r>
            <a:r>
              <a:rPr lang="en-US" altLang="zh-CN" sz="2000" b="1" dirty="0">
                <a:latin typeface="Times New Roman" panose="02020603050405020304" pitchFamily="18" charset="0"/>
                <a:cs typeface="Times New Roman" panose="02020603050405020304" pitchFamily="18" charset="0"/>
              </a:rPr>
              <a:t>: </a:t>
            </a:r>
          </a:p>
          <a:p>
            <a:r>
              <a:rPr lang="en-US" altLang="zh-CN" sz="18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(1) </a:t>
            </a:r>
            <a:r>
              <a:rPr lang="es-ES" altLang="zh-CN" sz="2000" dirty="0">
                <a:latin typeface="Times New Roman" panose="02020603050405020304" pitchFamily="18" charset="0"/>
                <a:cs typeface="Times New Roman" panose="02020603050405020304" pitchFamily="18" charset="0"/>
              </a:rPr>
              <a:t>Llama-2-7B/13B</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(2) </a:t>
            </a:r>
            <a:r>
              <a:rPr lang="es-ES" altLang="zh-CN" sz="2000" dirty="0">
                <a:latin typeface="Times New Roman" panose="02020603050405020304" pitchFamily="18" charset="0"/>
                <a:cs typeface="Times New Roman" panose="02020603050405020304" pitchFamily="18" charset="0"/>
              </a:rPr>
              <a:t>Llama-3-8B</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fr-FR" altLang="zh-CN" sz="2000" dirty="0">
                <a:latin typeface="Times New Roman" panose="02020603050405020304" pitchFamily="18" charset="0"/>
                <a:cs typeface="Times New Roman" panose="02020603050405020304" pitchFamily="18" charset="0"/>
              </a:rPr>
              <a:t>(3)</a:t>
            </a:r>
            <a:r>
              <a:rPr lang="es-ES" altLang="zh-CN" sz="2000" dirty="0">
                <a:latin typeface="Times New Roman" panose="02020603050405020304" pitchFamily="18" charset="0"/>
                <a:cs typeface="Times New Roman" panose="02020603050405020304" pitchFamily="18" charset="0"/>
              </a:rPr>
              <a:t> Mistral-7B-v0.1</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5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61D4C-470F-37AB-AE7E-5E49C81E45D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E59097E-A6A1-766F-5CBA-84C055AB549E}"/>
              </a:ext>
            </a:extLst>
          </p:cNvPr>
          <p:cNvSpPr>
            <a:spLocks noGrp="1"/>
          </p:cNvSpPr>
          <p:nvPr>
            <p:ph type="title"/>
          </p:nvPr>
        </p:nvSpPr>
        <p:spPr>
          <a:xfrm>
            <a:off x="482600" y="136525"/>
            <a:ext cx="5382491" cy="615159"/>
          </a:xfrm>
        </p:spPr>
        <p:txBody>
          <a:bodyPr/>
          <a:lstStyle/>
          <a:p>
            <a:r>
              <a:rPr lang="fr-FR" altLang="zh-CN" dirty="0">
                <a:latin typeface="Times New Roman" panose="02020603050405020304" pitchFamily="18" charset="0"/>
                <a:cs typeface="Times New Roman" panose="02020603050405020304" pitchFamily="18" charset="0"/>
              </a:rPr>
              <a:t>Main Results</a:t>
            </a:r>
            <a:endParaRPr lang="zh-CN" altLang="en-US"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E9F2B21E-103C-7DAF-842C-939FAE689BEE}"/>
              </a:ext>
            </a:extLst>
          </p:cNvPr>
          <p:cNvSpPr>
            <a:spLocks noGrp="1"/>
          </p:cNvSpPr>
          <p:nvPr>
            <p:ph type="sldNum" sz="quarter" idx="12"/>
          </p:nvPr>
        </p:nvSpPr>
        <p:spPr/>
        <p:txBody>
          <a:bodyPr/>
          <a:lstStyle/>
          <a:p>
            <a:fld id="{3ACD1EC8-6F57-41A7-99F1-FEDB2874BA2B}" type="slidenum">
              <a:rPr lang="zh-CN" altLang="en-US" smtClean="0"/>
              <a:t>9</a:t>
            </a:fld>
            <a:endParaRPr lang="zh-CN" altLang="en-US"/>
          </a:p>
        </p:txBody>
      </p:sp>
      <p:sp>
        <p:nvSpPr>
          <p:cNvPr id="10" name="文本框 9">
            <a:extLst>
              <a:ext uri="{FF2B5EF4-FFF2-40B4-BE49-F238E27FC236}">
                <a16:creationId xmlns:a16="http://schemas.microsoft.com/office/drawing/2014/main" id="{EE0D6A54-81F3-B51E-536E-5984F20304E3}"/>
              </a:ext>
            </a:extLst>
          </p:cNvPr>
          <p:cNvSpPr txBox="1"/>
          <p:nvPr/>
        </p:nvSpPr>
        <p:spPr>
          <a:xfrm>
            <a:off x="417223" y="5048246"/>
            <a:ext cx="7008974" cy="1323439"/>
          </a:xfrm>
          <a:prstGeom prst="rect">
            <a:avLst/>
          </a:prstGeom>
          <a:noFill/>
        </p:spPr>
        <p:txBody>
          <a:bodyPr wrap="square">
            <a:spAutoFit/>
          </a:bodyPr>
          <a:lstStyle/>
          <a:p>
            <a:r>
              <a:rPr lang="en-US" altLang="zh-CN" sz="2000" b="1" i="1" dirty="0">
                <a:latin typeface="Times New Roman" panose="02020603050405020304" pitchFamily="18" charset="0"/>
                <a:cs typeface="Times New Roman" panose="02020603050405020304" pitchFamily="18" charset="0"/>
              </a:rPr>
              <a:t>      Compared with training-based baselines, PGPO significantly increases the average reward across all the datasets. </a:t>
            </a:r>
            <a:r>
              <a:rPr lang="en-US" altLang="zh-CN" sz="2000" i="1" dirty="0">
                <a:latin typeface="Times New Roman" panose="02020603050405020304" pitchFamily="18" charset="0"/>
                <a:cs typeface="Times New Roman" panose="02020603050405020304" pitchFamily="18" charset="0"/>
              </a:rPr>
              <a:t>Specifically, PGPO with Llama-2-7B surpasses the state-of-the-art method IPR by an improvement of 7.2% on average reward. </a:t>
            </a:r>
            <a:endParaRPr lang="zh-CN" altLang="en-US" sz="2000" i="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BCFB7334-1670-F35E-14F2-BAB901DD8AFA}"/>
              </a:ext>
            </a:extLst>
          </p:cNvPr>
          <p:cNvPicPr>
            <a:picLocks noChangeAspect="1"/>
          </p:cNvPicPr>
          <p:nvPr/>
        </p:nvPicPr>
        <p:blipFill>
          <a:blip r:embed="rId3"/>
          <a:stretch>
            <a:fillRect/>
          </a:stretch>
        </p:blipFill>
        <p:spPr>
          <a:xfrm>
            <a:off x="482600" y="1062570"/>
            <a:ext cx="6665308" cy="3672409"/>
          </a:xfrm>
          <a:prstGeom prst="rect">
            <a:avLst/>
          </a:prstGeom>
        </p:spPr>
      </p:pic>
      <p:pic>
        <p:nvPicPr>
          <p:cNvPr id="8" name="图片 7">
            <a:extLst>
              <a:ext uri="{FF2B5EF4-FFF2-40B4-BE49-F238E27FC236}">
                <a16:creationId xmlns:a16="http://schemas.microsoft.com/office/drawing/2014/main" id="{3D3381BC-C719-3FAB-DF9D-E363CB2ADC58}"/>
              </a:ext>
            </a:extLst>
          </p:cNvPr>
          <p:cNvPicPr>
            <a:picLocks noChangeAspect="1"/>
          </p:cNvPicPr>
          <p:nvPr/>
        </p:nvPicPr>
        <p:blipFill>
          <a:blip r:embed="rId4"/>
          <a:stretch>
            <a:fillRect/>
          </a:stretch>
        </p:blipFill>
        <p:spPr>
          <a:xfrm>
            <a:off x="7572859" y="1810804"/>
            <a:ext cx="4029075" cy="2924175"/>
          </a:xfrm>
          <a:prstGeom prst="rect">
            <a:avLst/>
          </a:prstGeom>
        </p:spPr>
      </p:pic>
      <p:pic>
        <p:nvPicPr>
          <p:cNvPr id="12" name="图片 11">
            <a:extLst>
              <a:ext uri="{FF2B5EF4-FFF2-40B4-BE49-F238E27FC236}">
                <a16:creationId xmlns:a16="http://schemas.microsoft.com/office/drawing/2014/main" id="{A651E3D9-425D-3898-24EB-740F295DE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396" y="4969151"/>
            <a:ext cx="432148" cy="432148"/>
          </a:xfrm>
          <a:prstGeom prst="rect">
            <a:avLst/>
          </a:prstGeom>
        </p:spPr>
      </p:pic>
      <p:sp>
        <p:nvSpPr>
          <p:cNvPr id="13" name="文本框 12">
            <a:extLst>
              <a:ext uri="{FF2B5EF4-FFF2-40B4-BE49-F238E27FC236}">
                <a16:creationId xmlns:a16="http://schemas.microsoft.com/office/drawing/2014/main" id="{52BD0EB8-0B98-A63A-5A26-4A3B6DF897C6}"/>
              </a:ext>
            </a:extLst>
          </p:cNvPr>
          <p:cNvSpPr txBox="1"/>
          <p:nvPr/>
        </p:nvSpPr>
        <p:spPr>
          <a:xfrm>
            <a:off x="7698204" y="5048246"/>
            <a:ext cx="3935658" cy="1323439"/>
          </a:xfrm>
          <a:prstGeom prst="rect">
            <a:avLst/>
          </a:prstGeom>
          <a:noFill/>
        </p:spPr>
        <p:txBody>
          <a:bodyPr wrap="square">
            <a:spAutoFit/>
          </a:bodyPr>
          <a:lstStyle/>
          <a:p>
            <a:r>
              <a:rPr lang="en-US" altLang="zh-CN" sz="2000" b="1" i="1"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   PGPO+Llama-3-8B alleviates</a:t>
            </a:r>
            <a:br>
              <a:rPr lang="en-US" altLang="zh-CN" sz="2000" i="1" dirty="0">
                <a:latin typeface="Times New Roman" panose="02020603050405020304" pitchFamily="18" charset="0"/>
                <a:cs typeface="Times New Roman" panose="02020603050405020304" pitchFamily="18" charset="0"/>
              </a:rPr>
            </a:br>
            <a:r>
              <a:rPr lang="en-US" altLang="zh-CN" sz="2000" i="1" dirty="0">
                <a:latin typeface="Times New Roman" panose="02020603050405020304" pitchFamily="18" charset="0"/>
                <a:cs typeface="Times New Roman" panose="02020603050405020304" pitchFamily="18" charset="0"/>
              </a:rPr>
              <a:t>the need for few-shot context and achieves comparable or even better results.</a:t>
            </a:r>
            <a:endParaRPr lang="zh-CN" altLang="en-US" sz="2000" i="1"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E1365FB9-0485-8839-BE2C-2880C595C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9320" y="4969151"/>
            <a:ext cx="432148" cy="432148"/>
          </a:xfrm>
          <a:prstGeom prst="rect">
            <a:avLst/>
          </a:prstGeom>
        </p:spPr>
      </p:pic>
    </p:spTree>
    <p:extLst>
      <p:ext uri="{BB962C8B-B14F-4D97-AF65-F5344CB8AC3E}">
        <p14:creationId xmlns:p14="http://schemas.microsoft.com/office/powerpoint/2010/main" val="390198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177e98ad-1ab0-4991-b7e8-761cc9e9e2e8&quot;,&quot;Name&quot;:&quot;极简9&quot;,&quot;Kind&quot;:&quot;Custom&quot;,&quot;OldGuidesSetting&quot;:{&quot;HeaderHeight&quot;:11.0,&quot;FooterHeight&quot;:4.0,&quot;SideMargin&quot;:4.0,&quot;TopMargin&quot;:0.0,&quot;BottomMargin&quot;:0.0,&quot;IntervalMargin&quot;:0.0}}"/>
</p:tagLst>
</file>

<file path=ppt/theme/theme1.xml><?xml version="1.0" encoding="utf-8"?>
<a:theme xmlns:a="http://schemas.openxmlformats.org/drawingml/2006/main" name="Office 主题​​">
  <a:themeElements>
    <a:clrScheme name="SJTUB">
      <a:dk1>
        <a:srgbClr val="000000"/>
      </a:dk1>
      <a:lt1>
        <a:srgbClr val="FFFFFF"/>
      </a:lt1>
      <a:dk2>
        <a:srgbClr val="BD9F68"/>
      </a:dk2>
      <a:lt2>
        <a:srgbClr val="B5B5B6"/>
      </a:lt2>
      <a:accent1>
        <a:srgbClr val="004098"/>
      </a:accent1>
      <a:accent2>
        <a:srgbClr val="0086D1"/>
      </a:accent2>
      <a:accent3>
        <a:srgbClr val="F08300"/>
      </a:accent3>
      <a:accent4>
        <a:srgbClr val="FDD000"/>
      </a:accent4>
      <a:accent5>
        <a:srgbClr val="338D27"/>
      </a:accent5>
      <a:accent6>
        <a:srgbClr val="00514E"/>
      </a:accent6>
      <a:hlink>
        <a:srgbClr val="B5B5B6"/>
      </a:hlink>
      <a:folHlink>
        <a:srgbClr val="BD9F68"/>
      </a:folHlink>
    </a:clrScheme>
    <a:fontScheme name="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33487</TotalTime>
  <Words>2694</Words>
  <Application>Microsoft Office PowerPoint</Application>
  <PresentationFormat>宽屏</PresentationFormat>
  <Paragraphs>172</Paragraphs>
  <Slides>12</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Menlo</vt:lpstr>
      <vt:lpstr>NimbusRomNo9L-Medi</vt:lpstr>
      <vt:lpstr>NimbusRomNo9L-Regu</vt:lpstr>
      <vt:lpstr>等线</vt:lpstr>
      <vt:lpstr>宋体</vt:lpstr>
      <vt:lpstr>Arial</vt:lpstr>
      <vt:lpstr>Britannic Bold</vt:lpstr>
      <vt:lpstr>Calibri</vt:lpstr>
      <vt:lpstr>Cambria Math</vt:lpstr>
      <vt:lpstr>Comic Sans MS</vt:lpstr>
      <vt:lpstr>Times New Roman</vt:lpstr>
      <vt:lpstr>Office 主题​​</vt:lpstr>
      <vt:lpstr>PowerPoint 演示文稿</vt:lpstr>
      <vt:lpstr>Introduction</vt:lpstr>
      <vt:lpstr>Motivation</vt:lpstr>
      <vt:lpstr>Definition of P-code Plan</vt:lpstr>
      <vt:lpstr>P-code Plan Generation Pipeline</vt:lpstr>
      <vt:lpstr>P-code Plan Improves Generalization</vt:lpstr>
      <vt:lpstr>P-code Plan-Guided Agent Learning: PGPO </vt:lpstr>
      <vt:lpstr>Experimental Setup</vt:lpstr>
      <vt:lpstr>Main Results</vt:lpstr>
      <vt:lpstr>Ablation Study </vt:lpstr>
      <vt:lpstr>Analysis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SHEN Xiaodan</dc:creator>
  <cp:lastModifiedBy>邹颖 曹</cp:lastModifiedBy>
  <cp:revision>319</cp:revision>
  <dcterms:created xsi:type="dcterms:W3CDTF">2021-12-04T09:40:10Z</dcterms:created>
  <dcterms:modified xsi:type="dcterms:W3CDTF">2025-06-21T08:48:40Z</dcterms:modified>
  <cp:contentStatus/>
</cp:coreProperties>
</file>